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2" r:id="rId1"/>
  </p:sldMasterIdLst>
  <p:notesMasterIdLst>
    <p:notesMasterId r:id="rId55"/>
  </p:notesMasterIdLst>
  <p:handoutMasterIdLst>
    <p:handoutMasterId r:id="rId56"/>
  </p:handoutMasterIdLst>
  <p:sldIdLst>
    <p:sldId id="846" r:id="rId2"/>
    <p:sldId id="713" r:id="rId3"/>
    <p:sldId id="793" r:id="rId4"/>
    <p:sldId id="865" r:id="rId5"/>
    <p:sldId id="805" r:id="rId6"/>
    <p:sldId id="806" r:id="rId7"/>
    <p:sldId id="815" r:id="rId8"/>
    <p:sldId id="809" r:id="rId9"/>
    <p:sldId id="810" r:id="rId10"/>
    <p:sldId id="811" r:id="rId11"/>
    <p:sldId id="812" r:id="rId12"/>
    <p:sldId id="813" r:id="rId13"/>
    <p:sldId id="814" r:id="rId14"/>
    <p:sldId id="871" r:id="rId15"/>
    <p:sldId id="872" r:id="rId16"/>
    <p:sldId id="843" r:id="rId17"/>
    <p:sldId id="818" r:id="rId18"/>
    <p:sldId id="862" r:id="rId19"/>
    <p:sldId id="821" r:id="rId20"/>
    <p:sldId id="845" r:id="rId21"/>
    <p:sldId id="822" r:id="rId22"/>
    <p:sldId id="824" r:id="rId23"/>
    <p:sldId id="823" r:id="rId24"/>
    <p:sldId id="831" r:id="rId25"/>
    <p:sldId id="832" r:id="rId26"/>
    <p:sldId id="835" r:id="rId27"/>
    <p:sldId id="833" r:id="rId28"/>
    <p:sldId id="863" r:id="rId29"/>
    <p:sldId id="873" r:id="rId30"/>
    <p:sldId id="836" r:id="rId31"/>
    <p:sldId id="839" r:id="rId32"/>
    <p:sldId id="840" r:id="rId33"/>
    <p:sldId id="844" r:id="rId34"/>
    <p:sldId id="841" r:id="rId35"/>
    <p:sldId id="842" r:id="rId36"/>
    <p:sldId id="849" r:id="rId37"/>
    <p:sldId id="850" r:id="rId38"/>
    <p:sldId id="864" r:id="rId39"/>
    <p:sldId id="853" r:id="rId40"/>
    <p:sldId id="854" r:id="rId41"/>
    <p:sldId id="855" r:id="rId42"/>
    <p:sldId id="856" r:id="rId43"/>
    <p:sldId id="857" r:id="rId44"/>
    <p:sldId id="858" r:id="rId45"/>
    <p:sldId id="868" r:id="rId46"/>
    <p:sldId id="870" r:id="rId47"/>
    <p:sldId id="866" r:id="rId48"/>
    <p:sldId id="869" r:id="rId49"/>
    <p:sldId id="859" r:id="rId50"/>
    <p:sldId id="860" r:id="rId51"/>
    <p:sldId id="861" r:id="rId52"/>
    <p:sldId id="820" r:id="rId53"/>
    <p:sldId id="819" r:id="rId54"/>
  </p:sldIdLst>
  <p:sldSz cx="9144000" cy="6858000" type="screen4x3"/>
  <p:notesSz cx="6797675" cy="9926638"/>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3">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rea" initials="A" lastIdx="22" clrIdx="0"/>
  <p:cmAuthor id="1" name="Koltermann, Saskia" initials="KS" lastIdx="1" clrIdx="1"/>
  <p:cmAuthor id="2" name="Rossbach, Stefanie" initials="RS" lastIdx="5" clrIdx="2">
    <p:extLst>
      <p:ext uri="{19B8F6BF-5375-455C-9EA6-DF929625EA0E}">
        <p15:presenceInfo xmlns:p15="http://schemas.microsoft.com/office/powerpoint/2012/main" userId="S-1-5-21-2167508772-3871557885-3661781329-1423" providerId="AD"/>
      </p:ext>
    </p:extLst>
  </p:cmAuthor>
  <p:cmAuthor id="3" name="Schroeder, Dorit" initials="SD" lastIdx="3" clrIdx="3">
    <p:extLst>
      <p:ext uri="{19B8F6BF-5375-455C-9EA6-DF929625EA0E}">
        <p15:presenceInfo xmlns:p15="http://schemas.microsoft.com/office/powerpoint/2012/main" userId="Schroeder, Dorit" providerId="None"/>
      </p:ext>
    </p:extLst>
  </p:cmAuthor>
  <p:cmAuthor id="4" name="Schroeder, Dorit" initials="SD [2]" lastIdx="2" clrIdx="4">
    <p:extLst>
      <p:ext uri="{19B8F6BF-5375-455C-9EA6-DF929625EA0E}">
        <p15:presenceInfo xmlns:p15="http://schemas.microsoft.com/office/powerpoint/2012/main" userId="S-1-5-21-2167508772-3871557885-3661781329-14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3333CC"/>
    <a:srgbClr val="99CC00"/>
    <a:srgbClr val="0000FF"/>
    <a:srgbClr val="F9FBFD"/>
    <a:srgbClr val="FF6F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95" autoAdjust="0"/>
    <p:restoredTop sz="69555" autoAdjust="0"/>
  </p:normalViewPr>
  <p:slideViewPr>
    <p:cSldViewPr>
      <p:cViewPr varScale="1">
        <p:scale>
          <a:sx n="82" d="100"/>
          <a:sy n="82" d="100"/>
        </p:scale>
        <p:origin x="2716" y="44"/>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p:cViewPr>
        <p:scale>
          <a:sx n="110" d="100"/>
          <a:sy n="110" d="100"/>
        </p:scale>
        <p:origin x="-3114" y="216"/>
      </p:cViewPr>
      <p:guideLst>
        <p:guide orient="horz" pos="3126"/>
        <p:guide pos="214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4" y="4"/>
            <a:ext cx="2946576"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de-DE"/>
          </a:p>
        </p:txBody>
      </p:sp>
      <p:sp>
        <p:nvSpPr>
          <p:cNvPr id="3" name="Datumsplatzhalter 2"/>
          <p:cNvSpPr>
            <a:spLocks noGrp="1"/>
          </p:cNvSpPr>
          <p:nvPr>
            <p:ph type="dt" sz="quarter" idx="1"/>
          </p:nvPr>
        </p:nvSpPr>
        <p:spPr>
          <a:xfrm>
            <a:off x="3849482" y="4"/>
            <a:ext cx="2946576"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C8DB0B13-EAA0-4A13-BEFD-68216580EC9C}" type="datetimeFigureOut">
              <a:rPr lang="de-DE"/>
              <a:pPr>
                <a:defRPr/>
              </a:pPr>
              <a:t>03.05.2024</a:t>
            </a:fld>
            <a:endParaRPr lang="de-DE"/>
          </a:p>
        </p:txBody>
      </p:sp>
      <p:sp>
        <p:nvSpPr>
          <p:cNvPr id="4" name="Fußzeilenplatzhalter 3"/>
          <p:cNvSpPr>
            <a:spLocks noGrp="1"/>
          </p:cNvSpPr>
          <p:nvPr>
            <p:ph type="ftr" sz="quarter" idx="2"/>
          </p:nvPr>
        </p:nvSpPr>
        <p:spPr>
          <a:xfrm>
            <a:off x="4" y="9428166"/>
            <a:ext cx="2946576" cy="496886"/>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de-DE"/>
          </a:p>
        </p:txBody>
      </p:sp>
      <p:sp>
        <p:nvSpPr>
          <p:cNvPr id="5" name="Foliennummernplatzhalter 4"/>
          <p:cNvSpPr>
            <a:spLocks noGrp="1"/>
          </p:cNvSpPr>
          <p:nvPr>
            <p:ph type="sldNum" sz="quarter" idx="3"/>
          </p:nvPr>
        </p:nvSpPr>
        <p:spPr>
          <a:xfrm>
            <a:off x="3849482" y="9428166"/>
            <a:ext cx="2946576" cy="496886"/>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894669C-C057-4F9B-8844-F65ED3ADEF16}" type="slidenum">
              <a:rPr lang="de-DE"/>
              <a:pPr>
                <a:defRPr/>
              </a:pPr>
              <a:t>‹Nr.›</a:t>
            </a:fld>
            <a:endParaRPr lang="de-DE"/>
          </a:p>
        </p:txBody>
      </p:sp>
    </p:spTree>
    <p:extLst>
      <p:ext uri="{BB962C8B-B14F-4D97-AF65-F5344CB8AC3E}">
        <p14:creationId xmlns:p14="http://schemas.microsoft.com/office/powerpoint/2010/main" val="40957618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4"/>
            <a:ext cx="2944958"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de-DE"/>
          </a:p>
        </p:txBody>
      </p:sp>
      <p:sp>
        <p:nvSpPr>
          <p:cNvPr id="3" name="Datumsplatzhalter 2"/>
          <p:cNvSpPr>
            <a:spLocks noGrp="1"/>
          </p:cNvSpPr>
          <p:nvPr>
            <p:ph type="dt" idx="1"/>
          </p:nvPr>
        </p:nvSpPr>
        <p:spPr>
          <a:xfrm>
            <a:off x="3851100" y="4"/>
            <a:ext cx="2944958"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AFC0BB5-20B9-49E0-B615-76AF9D93051F}" type="datetimeFigureOut">
              <a:rPr lang="de-DE"/>
              <a:pPr>
                <a:defRPr/>
              </a:pPr>
              <a:t>03.05.2024</a:t>
            </a:fld>
            <a:endParaRPr lang="de-DE" dirty="0"/>
          </a:p>
        </p:txBody>
      </p:sp>
      <p:sp>
        <p:nvSpPr>
          <p:cNvPr id="4" name="Folienbildplatzhalter 3"/>
          <p:cNvSpPr>
            <a:spLocks noGrp="1" noRot="1" noChangeAspect="1"/>
          </p:cNvSpPr>
          <p:nvPr>
            <p:ph type="sldImg" idx="2"/>
          </p:nvPr>
        </p:nvSpPr>
        <p:spPr>
          <a:xfrm>
            <a:off x="915988" y="744538"/>
            <a:ext cx="4965700" cy="3724275"/>
          </a:xfrm>
          <a:prstGeom prst="rect">
            <a:avLst/>
          </a:prstGeom>
          <a:noFill/>
          <a:ln w="12700">
            <a:solidFill>
              <a:prstClr val="black"/>
            </a:solidFill>
          </a:ln>
        </p:spPr>
        <p:txBody>
          <a:bodyPr vert="horz" lIns="91440" tIns="45720" rIns="91440" bIns="45720" rtlCol="0" anchor="ctr"/>
          <a:lstStyle/>
          <a:p>
            <a:pPr lvl="0"/>
            <a:endParaRPr lang="de-DE" noProof="0" dirty="0"/>
          </a:p>
        </p:txBody>
      </p:sp>
      <p:sp>
        <p:nvSpPr>
          <p:cNvPr id="5" name="Notizenplatzhalter 4"/>
          <p:cNvSpPr>
            <a:spLocks noGrp="1"/>
          </p:cNvSpPr>
          <p:nvPr>
            <p:ph type="body" sz="quarter" idx="3"/>
          </p:nvPr>
        </p:nvSpPr>
        <p:spPr>
          <a:xfrm>
            <a:off x="679609" y="4714879"/>
            <a:ext cx="5438463" cy="4467224"/>
          </a:xfrm>
          <a:prstGeom prst="rect">
            <a:avLst/>
          </a:prstGeom>
        </p:spPr>
        <p:txBody>
          <a:bodyPr vert="horz" lIns="91440" tIns="45720" rIns="91440" bIns="45720" rtlCol="0"/>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
        <p:nvSpPr>
          <p:cNvPr id="6" name="Fußzeilenplatzhalter 5"/>
          <p:cNvSpPr>
            <a:spLocks noGrp="1"/>
          </p:cNvSpPr>
          <p:nvPr>
            <p:ph type="ftr" sz="quarter" idx="4"/>
          </p:nvPr>
        </p:nvSpPr>
        <p:spPr>
          <a:xfrm>
            <a:off x="2" y="9428166"/>
            <a:ext cx="2944958" cy="496886"/>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de-DE"/>
          </a:p>
        </p:txBody>
      </p:sp>
      <p:sp>
        <p:nvSpPr>
          <p:cNvPr id="7" name="Foliennummernplatzhalter 6"/>
          <p:cNvSpPr>
            <a:spLocks noGrp="1"/>
          </p:cNvSpPr>
          <p:nvPr>
            <p:ph type="sldNum" sz="quarter" idx="5"/>
          </p:nvPr>
        </p:nvSpPr>
        <p:spPr>
          <a:xfrm>
            <a:off x="3851100" y="9428166"/>
            <a:ext cx="2944958" cy="496886"/>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08D9DE7-A185-4332-A0F5-76FD1B436112}" type="slidenum">
              <a:rPr lang="de-DE"/>
              <a:pPr>
                <a:defRPr/>
              </a:pPr>
              <a:t>‹Nr.›</a:t>
            </a:fld>
            <a:endParaRPr lang="de-DE" dirty="0"/>
          </a:p>
        </p:txBody>
      </p:sp>
    </p:spTree>
    <p:extLst>
      <p:ext uri="{BB962C8B-B14F-4D97-AF65-F5344CB8AC3E}">
        <p14:creationId xmlns:p14="http://schemas.microsoft.com/office/powerpoint/2010/main" val="685851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hc-schule.rlp.de/fileadmin/whc_schule/Bilder/Weitere_Themen/Elternmitwirkung_2022.pdf"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TextEdit="1"/>
          </p:cNvSpPr>
          <p:nvPr>
            <p:ph type="sldImg"/>
          </p:nvPr>
        </p:nvSpPr>
        <p:spPr bwMode="auto">
          <a:noFill/>
          <a:ln>
            <a:solidFill>
              <a:srgbClr val="000000"/>
            </a:solidFill>
            <a:miter lim="800000"/>
            <a:headEnd/>
            <a:tailEnd/>
          </a:ln>
        </p:spPr>
      </p:sp>
      <p:sp>
        <p:nvSpPr>
          <p:cNvPr id="14338" name="Rectangle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endParaRPr lang="de-DE" altLang="de-DE" i="0" baseline="0" dirty="0" smtClean="0">
              <a:latin typeface="+mj-lt"/>
            </a:endParaRPr>
          </a:p>
        </p:txBody>
      </p:sp>
    </p:spTree>
    <p:extLst>
      <p:ext uri="{BB962C8B-B14F-4D97-AF65-F5344CB8AC3E}">
        <p14:creationId xmlns:p14="http://schemas.microsoft.com/office/powerpoint/2010/main" val="16850476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50000"/>
              </a:lnSpc>
            </a:pPr>
            <a:r>
              <a:rPr lang="de-DE" sz="1200" dirty="0" smtClean="0">
                <a:solidFill>
                  <a:srgbClr val="333333"/>
                </a:solidFill>
                <a:latin typeface="HelveticaNeue"/>
              </a:rPr>
              <a:t>Die 4 Botschaften der/des Klassenlehrerin/Klassenlehrers:</a:t>
            </a:r>
          </a:p>
          <a:p>
            <a:pPr marL="342900" indent="-342900">
              <a:lnSpc>
                <a:spcPct val="150000"/>
              </a:lnSpc>
              <a:buFont typeface="Arial" panose="020B0604020202020204" pitchFamily="34" charset="0"/>
              <a:buChar char="•"/>
            </a:pPr>
            <a:r>
              <a:rPr lang="de-DE" sz="1200" dirty="0" smtClean="0">
                <a:solidFill>
                  <a:srgbClr val="3333CC"/>
                </a:solidFill>
                <a:latin typeface="HelveticaNeue"/>
              </a:rPr>
              <a:t>Sachinformation: „Ich bin telefonisch bis 18 Uhr erreichbar.“ </a:t>
            </a:r>
            <a:r>
              <a:rPr lang="de-DE" sz="1200" dirty="0" smtClean="0">
                <a:solidFill>
                  <a:srgbClr val="333333"/>
                </a:solidFill>
                <a:latin typeface="HelveticaNeue"/>
              </a:rPr>
              <a:t> </a:t>
            </a:r>
          </a:p>
          <a:p>
            <a:pPr marL="342900" indent="-342900">
              <a:lnSpc>
                <a:spcPct val="150000"/>
              </a:lnSpc>
              <a:buFont typeface="Arial" panose="020B0604020202020204" pitchFamily="34" charset="0"/>
              <a:buChar char="•"/>
            </a:pPr>
            <a:r>
              <a:rPr lang="de-DE" sz="1200" dirty="0" smtClean="0">
                <a:solidFill>
                  <a:srgbClr val="00B050"/>
                </a:solidFill>
                <a:latin typeface="HelveticaNeue"/>
              </a:rPr>
              <a:t>Selbstkundgabe: „Ich brauche abends ab</a:t>
            </a:r>
            <a:r>
              <a:rPr lang="de-DE" sz="1200" baseline="0" dirty="0" smtClean="0">
                <a:solidFill>
                  <a:srgbClr val="00B050"/>
                </a:solidFill>
                <a:latin typeface="HelveticaNeue"/>
              </a:rPr>
              <a:t> 18 Uhr meine Ruhe</a:t>
            </a:r>
            <a:r>
              <a:rPr lang="de-DE" sz="1200" dirty="0" smtClean="0">
                <a:solidFill>
                  <a:srgbClr val="00B050"/>
                </a:solidFill>
                <a:latin typeface="HelveticaNeue"/>
              </a:rPr>
              <a:t>.“</a:t>
            </a:r>
            <a:endParaRPr lang="de-DE" sz="1200" dirty="0" smtClean="0">
              <a:solidFill>
                <a:srgbClr val="333333"/>
              </a:solidFill>
              <a:latin typeface="HelveticaNeue"/>
            </a:endParaRPr>
          </a:p>
          <a:p>
            <a:pPr marL="342900" indent="-342900">
              <a:lnSpc>
                <a:spcPct val="150000"/>
              </a:lnSpc>
              <a:buFont typeface="Arial" panose="020B0604020202020204" pitchFamily="34" charset="0"/>
              <a:buChar char="•"/>
            </a:pPr>
            <a:r>
              <a:rPr lang="de-DE" sz="1200" dirty="0" smtClean="0">
                <a:solidFill>
                  <a:srgbClr val="FFCC00"/>
                </a:solidFill>
                <a:latin typeface="HelveticaNeue"/>
              </a:rPr>
              <a:t>Beziehungshinweis: „Ich werde</a:t>
            </a:r>
            <a:r>
              <a:rPr lang="de-DE" sz="1200" baseline="0" dirty="0" smtClean="0">
                <a:solidFill>
                  <a:srgbClr val="FFCC00"/>
                </a:solidFill>
                <a:latin typeface="HelveticaNeue"/>
              </a:rPr>
              <a:t> oft abends noch spät angerufen und das stört mich.</a:t>
            </a:r>
            <a:r>
              <a:rPr lang="de-DE" sz="1200" dirty="0" smtClean="0">
                <a:solidFill>
                  <a:srgbClr val="FFCC00"/>
                </a:solidFill>
                <a:latin typeface="HelveticaNeue"/>
              </a:rPr>
              <a:t>“</a:t>
            </a:r>
          </a:p>
          <a:p>
            <a:pPr marL="342900" indent="-342900">
              <a:lnSpc>
                <a:spcPct val="150000"/>
              </a:lnSpc>
              <a:buFont typeface="Arial" panose="020B0604020202020204" pitchFamily="34" charset="0"/>
              <a:buChar char="•"/>
            </a:pPr>
            <a:r>
              <a:rPr lang="de-DE" sz="1200" dirty="0" smtClean="0">
                <a:solidFill>
                  <a:srgbClr val="FF0000"/>
                </a:solidFill>
                <a:latin typeface="HelveticaNeue"/>
              </a:rPr>
              <a:t>Appell: „Rufen Sie mich</a:t>
            </a:r>
            <a:r>
              <a:rPr lang="de-DE" sz="1200" baseline="0" dirty="0" smtClean="0">
                <a:solidFill>
                  <a:srgbClr val="FF0000"/>
                </a:solidFill>
                <a:latin typeface="HelveticaNeue"/>
              </a:rPr>
              <a:t> nach 18 Uhr </a:t>
            </a:r>
            <a:r>
              <a:rPr lang="de-DE" sz="1200" b="1" baseline="0" dirty="0" smtClean="0">
                <a:solidFill>
                  <a:srgbClr val="FF0000"/>
                </a:solidFill>
                <a:latin typeface="HelveticaNeue"/>
              </a:rPr>
              <a:t>bitte</a:t>
            </a:r>
            <a:r>
              <a:rPr lang="de-DE" sz="1200" baseline="0" dirty="0" smtClean="0">
                <a:solidFill>
                  <a:srgbClr val="FF0000"/>
                </a:solidFill>
                <a:latin typeface="HelveticaNeue"/>
              </a:rPr>
              <a:t> nicht an!</a:t>
            </a:r>
            <a:r>
              <a:rPr lang="de-DE" sz="1200" dirty="0" smtClean="0">
                <a:solidFill>
                  <a:srgbClr val="FF0000"/>
                </a:solidFill>
                <a:latin typeface="HelveticaNeue"/>
              </a:rPr>
              <a:t>“ (Bitte!)</a:t>
            </a:r>
            <a:endParaRPr lang="de-DE" sz="1200" dirty="0" smtClean="0">
              <a:solidFill>
                <a:srgbClr val="333333"/>
              </a:solidFill>
              <a:latin typeface="HelveticaNeue"/>
            </a:endParaRPr>
          </a:p>
          <a:p>
            <a:pPr marL="0" indent="0">
              <a:buNone/>
            </a:pPr>
            <a:endParaRPr lang="de-DE" dirty="0" smtClean="0"/>
          </a:p>
        </p:txBody>
      </p:sp>
      <p:sp>
        <p:nvSpPr>
          <p:cNvPr id="4" name="Foliennummernplatzhalter 3"/>
          <p:cNvSpPr>
            <a:spLocks noGrp="1"/>
          </p:cNvSpPr>
          <p:nvPr>
            <p:ph type="sldNum" sz="quarter" idx="10"/>
          </p:nvPr>
        </p:nvSpPr>
        <p:spPr/>
        <p:txBody>
          <a:bodyPr/>
          <a:lstStyle/>
          <a:p>
            <a:pPr>
              <a:defRPr/>
            </a:pPr>
            <a:fld id="{308D9DE7-A185-4332-A0F5-76FD1B436112}" type="slidenum">
              <a:rPr lang="de-DE" smtClean="0"/>
              <a:pPr>
                <a:defRPr/>
              </a:pPr>
              <a:t>10</a:t>
            </a:fld>
            <a:endParaRPr lang="de-DE" dirty="0"/>
          </a:p>
        </p:txBody>
      </p:sp>
    </p:spTree>
    <p:extLst>
      <p:ext uri="{BB962C8B-B14F-4D97-AF65-F5344CB8AC3E}">
        <p14:creationId xmlns:p14="http://schemas.microsoft.com/office/powerpoint/2010/main" val="7042099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de-DE" dirty="0" smtClean="0"/>
              <a:t>Hier muss man um die Ecke denken. Die Frau fasst die Aussage des Mannes entsprechend auf.</a:t>
            </a:r>
            <a:r>
              <a:rPr lang="de-DE" baseline="0" dirty="0" smtClean="0"/>
              <a:t> Sie denkt, dass ihr Mann denkt, dass sie zu langsam fährt.</a:t>
            </a:r>
          </a:p>
          <a:p>
            <a:pPr marL="0" indent="0">
              <a:buNone/>
            </a:pPr>
            <a:endParaRPr lang="de-DE" baseline="0" dirty="0" smtClean="0"/>
          </a:p>
          <a:p>
            <a:pPr marL="0" indent="0">
              <a:buNone/>
            </a:pPr>
            <a:r>
              <a:rPr lang="de-DE" baseline="0" dirty="0" smtClean="0"/>
              <a:t>Auf das Beispiel bezogen:</a:t>
            </a:r>
          </a:p>
          <a:p>
            <a:pPr marL="342900" indent="-342900">
              <a:lnSpc>
                <a:spcPct val="150000"/>
              </a:lnSpc>
              <a:buFont typeface="Arial" panose="020B0604020202020204" pitchFamily="34" charset="0"/>
              <a:buChar char="•"/>
            </a:pPr>
            <a:r>
              <a:rPr lang="de-DE" sz="1200" dirty="0" smtClean="0">
                <a:solidFill>
                  <a:srgbClr val="3333CC"/>
                </a:solidFill>
                <a:latin typeface="HelveticaNeue"/>
              </a:rPr>
              <a:t>Sachinformation: „Ich bin telefonisch bis 18 Uhr erreichbar.“</a:t>
            </a:r>
            <a:endParaRPr lang="de-DE" sz="1200" dirty="0" smtClean="0">
              <a:solidFill>
                <a:srgbClr val="333333"/>
              </a:solidFill>
              <a:latin typeface="HelveticaNeue"/>
            </a:endParaRPr>
          </a:p>
          <a:p>
            <a:pPr marL="342900" indent="-342900">
              <a:lnSpc>
                <a:spcPct val="150000"/>
              </a:lnSpc>
              <a:buFont typeface="Arial" panose="020B0604020202020204" pitchFamily="34" charset="0"/>
              <a:buChar char="•"/>
            </a:pPr>
            <a:r>
              <a:rPr lang="de-DE" sz="1200" dirty="0" smtClean="0">
                <a:solidFill>
                  <a:srgbClr val="00B050"/>
                </a:solidFill>
                <a:latin typeface="HelveticaNeue"/>
              </a:rPr>
              <a:t>Selbstkundgabe: „Ab</a:t>
            </a:r>
            <a:r>
              <a:rPr lang="de-DE" sz="1200" baseline="0" dirty="0" smtClean="0">
                <a:solidFill>
                  <a:srgbClr val="00B050"/>
                </a:solidFill>
                <a:latin typeface="HelveticaNeue"/>
              </a:rPr>
              <a:t> 18 Uhr will ich nicht gestört werden.</a:t>
            </a:r>
            <a:r>
              <a:rPr lang="de-DE" sz="1200" dirty="0" smtClean="0">
                <a:solidFill>
                  <a:srgbClr val="00B050"/>
                </a:solidFill>
                <a:latin typeface="HelveticaNeue"/>
              </a:rPr>
              <a:t>“</a:t>
            </a:r>
            <a:endParaRPr lang="de-DE" sz="1200" dirty="0" smtClean="0">
              <a:solidFill>
                <a:srgbClr val="333333"/>
              </a:solidFill>
              <a:latin typeface="HelveticaNeue"/>
            </a:endParaRPr>
          </a:p>
          <a:p>
            <a:pPr marL="342900" indent="-342900">
              <a:lnSpc>
                <a:spcPct val="150000"/>
              </a:lnSpc>
              <a:buFont typeface="Arial" panose="020B0604020202020204" pitchFamily="34" charset="0"/>
              <a:buChar char="•"/>
            </a:pPr>
            <a:r>
              <a:rPr lang="de-DE" sz="1200" dirty="0" smtClean="0">
                <a:solidFill>
                  <a:srgbClr val="FFCC00"/>
                </a:solidFill>
                <a:latin typeface="HelveticaNeue"/>
              </a:rPr>
              <a:t>Beziehungshinweis: „Sie sind eine anstrengende Elternschaft. Sie stören meinen Feierabend.“</a:t>
            </a:r>
          </a:p>
          <a:p>
            <a:pPr marL="342900" indent="-342900">
              <a:lnSpc>
                <a:spcPct val="150000"/>
              </a:lnSpc>
              <a:buFont typeface="Arial" panose="020B0604020202020204" pitchFamily="34" charset="0"/>
              <a:buChar char="•"/>
            </a:pPr>
            <a:r>
              <a:rPr lang="de-DE" sz="1200" dirty="0" smtClean="0">
                <a:solidFill>
                  <a:srgbClr val="FF0000"/>
                </a:solidFill>
                <a:latin typeface="HelveticaNeue"/>
              </a:rPr>
              <a:t>Appell: „Rufen Sie mich</a:t>
            </a:r>
            <a:r>
              <a:rPr lang="de-DE" sz="1200" baseline="0" dirty="0" smtClean="0">
                <a:solidFill>
                  <a:srgbClr val="FF0000"/>
                </a:solidFill>
                <a:latin typeface="HelveticaNeue"/>
              </a:rPr>
              <a:t> nach 18 Uhr </a:t>
            </a:r>
            <a:r>
              <a:rPr lang="de-DE" sz="1200" b="1" baseline="0" dirty="0" smtClean="0">
                <a:solidFill>
                  <a:srgbClr val="FF0000"/>
                </a:solidFill>
                <a:latin typeface="HelveticaNeue"/>
              </a:rPr>
              <a:t>bloß</a:t>
            </a:r>
            <a:r>
              <a:rPr lang="de-DE" sz="1200" baseline="0" dirty="0" smtClean="0">
                <a:solidFill>
                  <a:srgbClr val="FF0000"/>
                </a:solidFill>
                <a:latin typeface="HelveticaNeue"/>
              </a:rPr>
              <a:t> nicht an!</a:t>
            </a:r>
            <a:r>
              <a:rPr lang="de-DE" sz="1200" dirty="0" smtClean="0">
                <a:solidFill>
                  <a:srgbClr val="FF0000"/>
                </a:solidFill>
                <a:latin typeface="HelveticaNeue"/>
              </a:rPr>
              <a:t>“ (Drohung!)</a:t>
            </a:r>
            <a:endParaRPr lang="de-DE" sz="1200" dirty="0" smtClean="0">
              <a:solidFill>
                <a:srgbClr val="333333"/>
              </a:solidFill>
              <a:latin typeface="HelveticaNeue"/>
            </a:endParaRPr>
          </a:p>
          <a:p>
            <a:pPr marL="0" indent="0">
              <a:buNone/>
            </a:pPr>
            <a:endParaRPr lang="de-DE" baseline="0" dirty="0" smtClean="0"/>
          </a:p>
          <a:p>
            <a:pPr marL="0" indent="0">
              <a:buNone/>
            </a:pPr>
            <a:endParaRPr lang="de-DE" dirty="0" smtClean="0"/>
          </a:p>
        </p:txBody>
      </p:sp>
      <p:sp>
        <p:nvSpPr>
          <p:cNvPr id="4" name="Foliennummernplatzhalter 3"/>
          <p:cNvSpPr>
            <a:spLocks noGrp="1"/>
          </p:cNvSpPr>
          <p:nvPr>
            <p:ph type="sldNum" sz="quarter" idx="10"/>
          </p:nvPr>
        </p:nvSpPr>
        <p:spPr/>
        <p:txBody>
          <a:bodyPr/>
          <a:lstStyle/>
          <a:p>
            <a:pPr>
              <a:defRPr/>
            </a:pPr>
            <a:fld id="{308D9DE7-A185-4332-A0F5-76FD1B436112}" type="slidenum">
              <a:rPr lang="de-DE" smtClean="0"/>
              <a:pPr>
                <a:defRPr/>
              </a:pPr>
              <a:t>11</a:t>
            </a:fld>
            <a:endParaRPr lang="de-DE" dirty="0"/>
          </a:p>
        </p:txBody>
      </p:sp>
    </p:spTree>
    <p:extLst>
      <p:ext uri="{BB962C8B-B14F-4D97-AF65-F5344CB8AC3E}">
        <p14:creationId xmlns:p14="http://schemas.microsoft.com/office/powerpoint/2010/main" val="40841337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endParaRPr lang="de-DE" dirty="0" smtClean="0"/>
          </a:p>
        </p:txBody>
      </p:sp>
      <p:sp>
        <p:nvSpPr>
          <p:cNvPr id="4" name="Foliennummernplatzhalter 3"/>
          <p:cNvSpPr>
            <a:spLocks noGrp="1"/>
          </p:cNvSpPr>
          <p:nvPr>
            <p:ph type="sldNum" sz="quarter" idx="10"/>
          </p:nvPr>
        </p:nvSpPr>
        <p:spPr/>
        <p:txBody>
          <a:bodyPr/>
          <a:lstStyle/>
          <a:p>
            <a:pPr>
              <a:defRPr/>
            </a:pPr>
            <a:fld id="{308D9DE7-A185-4332-A0F5-76FD1B436112}" type="slidenum">
              <a:rPr lang="de-DE" smtClean="0"/>
              <a:pPr>
                <a:defRPr/>
              </a:pPr>
              <a:t>12</a:t>
            </a:fld>
            <a:endParaRPr lang="de-DE" dirty="0"/>
          </a:p>
        </p:txBody>
      </p:sp>
    </p:spTree>
    <p:extLst>
      <p:ext uri="{BB962C8B-B14F-4D97-AF65-F5344CB8AC3E}">
        <p14:creationId xmlns:p14="http://schemas.microsoft.com/office/powerpoint/2010/main" val="1517559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endParaRPr lang="de-DE" dirty="0" smtClean="0"/>
          </a:p>
        </p:txBody>
      </p:sp>
      <p:sp>
        <p:nvSpPr>
          <p:cNvPr id="4" name="Foliennummernplatzhalter 3"/>
          <p:cNvSpPr>
            <a:spLocks noGrp="1"/>
          </p:cNvSpPr>
          <p:nvPr>
            <p:ph type="sldNum" sz="quarter" idx="10"/>
          </p:nvPr>
        </p:nvSpPr>
        <p:spPr/>
        <p:txBody>
          <a:bodyPr/>
          <a:lstStyle/>
          <a:p>
            <a:pPr>
              <a:defRPr/>
            </a:pPr>
            <a:fld id="{308D9DE7-A185-4332-A0F5-76FD1B436112}" type="slidenum">
              <a:rPr lang="de-DE" smtClean="0"/>
              <a:pPr>
                <a:defRPr/>
              </a:pPr>
              <a:t>13</a:t>
            </a:fld>
            <a:endParaRPr lang="de-DE" dirty="0"/>
          </a:p>
        </p:txBody>
      </p:sp>
    </p:spTree>
    <p:extLst>
      <p:ext uri="{BB962C8B-B14F-4D97-AF65-F5344CB8AC3E}">
        <p14:creationId xmlns:p14="http://schemas.microsoft.com/office/powerpoint/2010/main" val="29734637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fontAlgn="base"/>
            <a:r>
              <a:rPr lang="de-DE" sz="1200" b="1" kern="1200" dirty="0" smtClean="0">
                <a:solidFill>
                  <a:schemeClr val="tx1"/>
                </a:solidFill>
                <a:effectLst/>
                <a:latin typeface="+mn-lt"/>
                <a:ea typeface="+mn-ea"/>
                <a:cs typeface="+mn-cs"/>
              </a:rPr>
              <a:t>1. Man kann nicht </a:t>
            </a:r>
            <a:r>
              <a:rPr lang="de-DE" sz="1200" b="1" kern="1200" dirty="0" err="1" smtClean="0">
                <a:solidFill>
                  <a:schemeClr val="tx1"/>
                </a:solidFill>
                <a:effectLst/>
                <a:latin typeface="+mn-lt"/>
                <a:ea typeface="+mn-ea"/>
                <a:cs typeface="+mn-cs"/>
              </a:rPr>
              <a:t>nicht</a:t>
            </a:r>
            <a:r>
              <a:rPr lang="de-DE" sz="1200" b="1" kern="1200" dirty="0" smtClean="0">
                <a:solidFill>
                  <a:schemeClr val="tx1"/>
                </a:solidFill>
                <a:effectLst/>
                <a:latin typeface="+mn-lt"/>
                <a:ea typeface="+mn-ea"/>
                <a:cs typeface="+mn-cs"/>
              </a:rPr>
              <a:t> kommunizieren.</a:t>
            </a:r>
          </a:p>
          <a:p>
            <a:pPr fontAlgn="base"/>
            <a:r>
              <a:rPr lang="de-DE" sz="1200" b="0" i="1" kern="1200" dirty="0" smtClean="0">
                <a:solidFill>
                  <a:schemeClr val="tx1"/>
                </a:solidFill>
                <a:effectLst/>
                <a:latin typeface="+mn-lt"/>
                <a:ea typeface="+mn-ea"/>
                <a:cs typeface="+mn-cs"/>
              </a:rPr>
              <a:t>"Man kann nicht </a:t>
            </a:r>
            <a:r>
              <a:rPr lang="de-DE" sz="1200" b="0" i="1" kern="1200" dirty="0" err="1" smtClean="0">
                <a:solidFill>
                  <a:schemeClr val="tx1"/>
                </a:solidFill>
                <a:effectLst/>
                <a:latin typeface="+mn-lt"/>
                <a:ea typeface="+mn-ea"/>
                <a:cs typeface="+mn-cs"/>
              </a:rPr>
              <a:t>nicht</a:t>
            </a:r>
            <a:r>
              <a:rPr lang="de-DE" sz="1200" b="0" i="1" kern="1200" dirty="0" smtClean="0">
                <a:solidFill>
                  <a:schemeClr val="tx1"/>
                </a:solidFill>
                <a:effectLst/>
                <a:latin typeface="+mn-lt"/>
                <a:ea typeface="+mn-ea"/>
                <a:cs typeface="+mn-cs"/>
              </a:rPr>
              <a:t> kommunizieren, denn jede Kommunikation (nicht nur mit Worten) ist Verhalten und genauso wie man sich nicht </a:t>
            </a:r>
            <a:r>
              <a:rPr lang="de-DE" sz="1200" b="0" i="1" kern="1200" dirty="0" err="1" smtClean="0">
                <a:solidFill>
                  <a:schemeClr val="tx1"/>
                </a:solidFill>
                <a:effectLst/>
                <a:latin typeface="+mn-lt"/>
                <a:ea typeface="+mn-ea"/>
                <a:cs typeface="+mn-cs"/>
              </a:rPr>
              <a:t>nicht</a:t>
            </a:r>
            <a:r>
              <a:rPr lang="de-DE" sz="1200" b="0" i="1" kern="1200" dirty="0" smtClean="0">
                <a:solidFill>
                  <a:schemeClr val="tx1"/>
                </a:solidFill>
                <a:effectLst/>
                <a:latin typeface="+mn-lt"/>
                <a:ea typeface="+mn-ea"/>
                <a:cs typeface="+mn-cs"/>
              </a:rPr>
              <a:t> verhalten kann, kann man nicht </a:t>
            </a:r>
            <a:r>
              <a:rPr lang="de-DE" sz="1200" b="0" i="1" kern="1200" dirty="0" err="1" smtClean="0">
                <a:solidFill>
                  <a:schemeClr val="tx1"/>
                </a:solidFill>
                <a:effectLst/>
                <a:latin typeface="+mn-lt"/>
                <a:ea typeface="+mn-ea"/>
                <a:cs typeface="+mn-cs"/>
              </a:rPr>
              <a:t>nicht</a:t>
            </a:r>
            <a:r>
              <a:rPr lang="de-DE" sz="1200" b="0" i="1" kern="1200" dirty="0" smtClean="0">
                <a:solidFill>
                  <a:schemeClr val="tx1"/>
                </a:solidFill>
                <a:effectLst/>
                <a:latin typeface="+mn-lt"/>
                <a:ea typeface="+mn-ea"/>
                <a:cs typeface="+mn-cs"/>
              </a:rPr>
              <a:t> kommunizieren."</a:t>
            </a:r>
            <a:endParaRPr lang="de-DE" sz="1200" b="0" i="0" kern="1200" dirty="0" smtClean="0">
              <a:solidFill>
                <a:schemeClr val="tx1"/>
              </a:solidFill>
              <a:effectLst/>
              <a:latin typeface="+mn-lt"/>
              <a:ea typeface="+mn-ea"/>
              <a:cs typeface="+mn-cs"/>
            </a:endParaRPr>
          </a:p>
          <a:p>
            <a:pPr fontAlgn="base"/>
            <a:r>
              <a:rPr lang="de-DE" sz="1200" b="1" i="0" kern="1200" dirty="0" smtClean="0">
                <a:solidFill>
                  <a:schemeClr val="tx1"/>
                </a:solidFill>
                <a:effectLst/>
                <a:latin typeface="+mn-lt"/>
                <a:ea typeface="+mn-ea"/>
                <a:cs typeface="+mn-cs"/>
              </a:rPr>
              <a:t>Praktisches Beispiel:</a:t>
            </a:r>
            <a:r>
              <a:rPr lang="de-DE" sz="1200" b="0" i="0" kern="1200" dirty="0" smtClean="0">
                <a:solidFill>
                  <a:schemeClr val="tx1"/>
                </a:solidFill>
                <a:effectLst/>
                <a:latin typeface="+mn-lt"/>
                <a:ea typeface="+mn-ea"/>
                <a:cs typeface="+mn-cs"/>
              </a:rPr>
              <a:t/>
            </a:r>
            <a:br>
              <a:rPr lang="de-DE" sz="1200" b="0" i="0" kern="1200" dirty="0" smtClean="0">
                <a:solidFill>
                  <a:schemeClr val="tx1"/>
                </a:solidFill>
                <a:effectLst/>
                <a:latin typeface="+mn-lt"/>
                <a:ea typeface="+mn-ea"/>
                <a:cs typeface="+mn-cs"/>
              </a:rPr>
            </a:br>
            <a:r>
              <a:rPr lang="de-DE" sz="1200" b="0" i="0" kern="1200" dirty="0" smtClean="0">
                <a:solidFill>
                  <a:schemeClr val="tx1"/>
                </a:solidFill>
                <a:effectLst/>
                <a:latin typeface="+mn-lt"/>
                <a:ea typeface="+mn-ea"/>
                <a:cs typeface="+mn-cs"/>
              </a:rPr>
              <a:t>Ein Beispiel wäre eine Frau im Wartezimmer eines Arztes, die die ganze Zeit nur auf den Boden starrt. Zunächst könnte man annehmen, sie würde nicht kommunizieren. Dennoch tut sie es, indem sie den anderen Wartenden nonverbal mitteilt, dass sie keinerlei Kontakt möchte.</a:t>
            </a:r>
          </a:p>
          <a:p>
            <a:pPr fontAlgn="base"/>
            <a:endParaRPr lang="de-DE" sz="1200" b="0" i="0" kern="1200" dirty="0" smtClean="0">
              <a:solidFill>
                <a:schemeClr val="tx1"/>
              </a:solidFill>
              <a:effectLst/>
              <a:latin typeface="+mn-lt"/>
              <a:ea typeface="+mn-ea"/>
              <a:cs typeface="+mn-cs"/>
            </a:endParaRPr>
          </a:p>
          <a:p>
            <a:pPr fontAlgn="base"/>
            <a:r>
              <a:rPr lang="de-DE" sz="1200" b="1" kern="1200" dirty="0" smtClean="0">
                <a:solidFill>
                  <a:schemeClr val="tx1"/>
                </a:solidFill>
                <a:effectLst/>
                <a:latin typeface="+mn-lt"/>
                <a:ea typeface="+mn-ea"/>
                <a:cs typeface="+mn-cs"/>
              </a:rPr>
              <a:t>2. Jede Kommunikation hat einen Inhalts- und einen Beziehungsaspekt</a:t>
            </a:r>
          </a:p>
          <a:p>
            <a:pPr fontAlgn="base"/>
            <a:r>
              <a:rPr lang="de-DE" sz="1200" b="0" i="1" kern="1200" dirty="0" smtClean="0">
                <a:solidFill>
                  <a:schemeClr val="tx1"/>
                </a:solidFill>
                <a:effectLst/>
                <a:latin typeface="+mn-lt"/>
                <a:ea typeface="+mn-ea"/>
                <a:cs typeface="+mn-cs"/>
              </a:rPr>
              <a:t>"Jede Kommunikation hat einen Inhalts- und einen Beziehungsaspekt, wobei letzterer den ersten bestimmt."</a:t>
            </a:r>
            <a:endParaRPr lang="de-DE" sz="1200" b="0" i="0" kern="1200" dirty="0" smtClean="0">
              <a:solidFill>
                <a:schemeClr val="tx1"/>
              </a:solidFill>
              <a:effectLst/>
              <a:latin typeface="+mn-lt"/>
              <a:ea typeface="+mn-ea"/>
              <a:cs typeface="+mn-cs"/>
            </a:endParaRPr>
          </a:p>
          <a:p>
            <a:pPr fontAlgn="base"/>
            <a:r>
              <a:rPr lang="de-DE" sz="1200" b="0" i="0" kern="1200" dirty="0" smtClean="0">
                <a:solidFill>
                  <a:schemeClr val="tx1"/>
                </a:solidFill>
                <a:effectLst/>
                <a:latin typeface="+mn-lt"/>
                <a:ea typeface="+mn-ea"/>
                <a:cs typeface="+mn-cs"/>
              </a:rPr>
              <a:t>Der Inhaltsaspekt erhält die Aufgabe Informationen zu vermitteln. Der Beziehungsaspekt gibt Aufschluss darüber, wie die Beziehung vom Empfänger aufgefasst wird. Bezüglich der Übertragung auf die Kommunikationssituation lässt sich sagen, dass es keine rein informative Kommunikation gibt. Jede Äußerung enthält eine Beziehungsaussage. z. B.: "Sie haben aber eine schöne Perlenkette. Ist die echt?"</a:t>
            </a:r>
          </a:p>
          <a:p>
            <a:pPr fontAlgn="base"/>
            <a:r>
              <a:rPr lang="de-DE" sz="1200" b="0" i="0" kern="1200" dirty="0" smtClean="0">
                <a:solidFill>
                  <a:schemeClr val="tx1"/>
                </a:solidFill>
                <a:effectLst/>
                <a:latin typeface="+mn-lt"/>
                <a:ea typeface="+mn-ea"/>
                <a:cs typeface="+mn-cs"/>
              </a:rPr>
              <a:t>Durch Gestik, </a:t>
            </a:r>
            <a:r>
              <a:rPr lang="de-DE" sz="1200" b="0" i="0" kern="1200" dirty="0" err="1" smtClean="0">
                <a:solidFill>
                  <a:schemeClr val="tx1"/>
                </a:solidFill>
                <a:effectLst/>
                <a:latin typeface="+mn-lt"/>
                <a:ea typeface="+mn-ea"/>
                <a:cs typeface="+mn-cs"/>
              </a:rPr>
              <a:t>Minik</a:t>
            </a:r>
            <a:r>
              <a:rPr lang="de-DE" sz="1200" b="0" i="0" kern="1200" dirty="0" smtClean="0">
                <a:solidFill>
                  <a:schemeClr val="tx1"/>
                </a:solidFill>
                <a:effectLst/>
                <a:latin typeface="+mn-lt"/>
                <a:ea typeface="+mn-ea"/>
                <a:cs typeface="+mn-cs"/>
              </a:rPr>
              <a:t> und Tonfall des Sprechers, werden im Angesprochenen verschiedene Reaktionen ausgelöst.</a:t>
            </a:r>
          </a:p>
          <a:p>
            <a:pPr marL="171450" indent="-171450" fontAlgn="base">
              <a:buFont typeface="Arial" panose="020B0604020202020204" pitchFamily="34" charset="0"/>
              <a:buChar char="•"/>
            </a:pPr>
            <a:r>
              <a:rPr lang="de-DE" sz="1200" b="0" i="0" kern="1200" dirty="0" smtClean="0">
                <a:solidFill>
                  <a:schemeClr val="tx1"/>
                </a:solidFill>
                <a:effectLst/>
                <a:latin typeface="+mn-lt"/>
                <a:ea typeface="+mn-ea"/>
                <a:cs typeface="+mn-cs"/>
              </a:rPr>
              <a:t>Bestätigung (die Aussage wird als Kompliment verstanden)</a:t>
            </a:r>
          </a:p>
          <a:p>
            <a:pPr marL="171450" indent="-171450" fontAlgn="base">
              <a:buFont typeface="Arial" panose="020B0604020202020204" pitchFamily="34" charset="0"/>
              <a:buChar char="•"/>
            </a:pPr>
            <a:r>
              <a:rPr lang="de-DE" sz="1200" b="0" i="0" kern="1200" dirty="0" smtClean="0">
                <a:solidFill>
                  <a:schemeClr val="tx1"/>
                </a:solidFill>
                <a:effectLst/>
                <a:latin typeface="+mn-lt"/>
                <a:ea typeface="+mn-ea"/>
                <a:cs typeface="+mn-cs"/>
              </a:rPr>
              <a:t>Verwerfung (die Aussage wird fallen gelassen, da sie als negativ empfunden wurde)</a:t>
            </a:r>
          </a:p>
          <a:p>
            <a:pPr marL="171450" indent="-171450" fontAlgn="base">
              <a:buFont typeface="Arial" panose="020B0604020202020204" pitchFamily="34" charset="0"/>
              <a:buChar char="•"/>
            </a:pPr>
            <a:r>
              <a:rPr lang="de-DE" sz="1200" b="0" i="0" kern="1200" dirty="0" smtClean="0">
                <a:solidFill>
                  <a:schemeClr val="tx1"/>
                </a:solidFill>
                <a:effectLst/>
                <a:latin typeface="+mn-lt"/>
                <a:ea typeface="+mn-ea"/>
                <a:cs typeface="+mn-cs"/>
              </a:rPr>
              <a:t>Entwertung (der Sprecher und seine Aussage werden entwertet)</a:t>
            </a:r>
          </a:p>
          <a:p>
            <a:pPr fontAlgn="base"/>
            <a:r>
              <a:rPr lang="de-DE" sz="1200" b="0" i="0" kern="1200" dirty="0" smtClean="0">
                <a:solidFill>
                  <a:schemeClr val="tx1"/>
                </a:solidFill>
                <a:effectLst/>
                <a:latin typeface="+mn-lt"/>
                <a:ea typeface="+mn-ea"/>
                <a:cs typeface="+mn-cs"/>
              </a:rPr>
              <a:t>Wenn eine negative Beziehung auf der Inhaltsebene ausgetragen wird kann</a:t>
            </a:r>
          </a:p>
          <a:p>
            <a:pPr fontAlgn="base"/>
            <a:r>
              <a:rPr lang="de-DE" sz="1200" b="0" i="0" kern="1200" dirty="0" smtClean="0">
                <a:solidFill>
                  <a:schemeClr val="tx1"/>
                </a:solidFill>
                <a:effectLst/>
                <a:latin typeface="+mn-lt"/>
                <a:ea typeface="+mn-ea"/>
                <a:cs typeface="+mn-cs"/>
              </a:rPr>
              <a:t>dies eine gestörte Kommunikation zur Folge haben,</a:t>
            </a:r>
          </a:p>
          <a:p>
            <a:pPr fontAlgn="base"/>
            <a:r>
              <a:rPr lang="de-DE" sz="1200" b="1" i="0" kern="1200" dirty="0" smtClean="0">
                <a:solidFill>
                  <a:schemeClr val="tx1"/>
                </a:solidFill>
                <a:effectLst/>
                <a:latin typeface="+mn-lt"/>
                <a:ea typeface="+mn-ea"/>
                <a:cs typeface="+mn-cs"/>
              </a:rPr>
              <a:t>Praktisches Beispiel:</a:t>
            </a:r>
            <a:r>
              <a:rPr lang="de-DE" sz="1200" b="0" i="0" kern="1200" dirty="0" smtClean="0">
                <a:solidFill>
                  <a:schemeClr val="tx1"/>
                </a:solidFill>
                <a:effectLst/>
                <a:latin typeface="+mn-lt"/>
                <a:ea typeface="+mn-ea"/>
                <a:cs typeface="+mn-cs"/>
              </a:rPr>
              <a:t/>
            </a:r>
            <a:br>
              <a:rPr lang="de-DE" sz="1200" b="0" i="0" kern="1200" dirty="0" smtClean="0">
                <a:solidFill>
                  <a:schemeClr val="tx1"/>
                </a:solidFill>
                <a:effectLst/>
                <a:latin typeface="+mn-lt"/>
                <a:ea typeface="+mn-ea"/>
                <a:cs typeface="+mn-cs"/>
              </a:rPr>
            </a:br>
            <a:r>
              <a:rPr lang="de-DE" sz="1200" b="0" i="0" kern="1200" dirty="0" smtClean="0">
                <a:solidFill>
                  <a:schemeClr val="tx1"/>
                </a:solidFill>
                <a:effectLst/>
                <a:latin typeface="+mn-lt"/>
                <a:ea typeface="+mn-ea"/>
                <a:cs typeface="+mn-cs"/>
              </a:rPr>
              <a:t>Peter wertet in einer Diskussion die Argumente von Stefanie ab, weil er sie nicht leiden kann.</a:t>
            </a:r>
          </a:p>
          <a:p>
            <a:pPr fontAlgn="base"/>
            <a:endParaRPr lang="de-DE" sz="1200" b="0" i="0" kern="1200" dirty="0" smtClean="0">
              <a:solidFill>
                <a:schemeClr val="tx1"/>
              </a:solidFill>
              <a:effectLst/>
              <a:latin typeface="+mn-lt"/>
              <a:ea typeface="+mn-ea"/>
              <a:cs typeface="+mn-cs"/>
            </a:endParaRPr>
          </a:p>
          <a:p>
            <a:pPr fontAlgn="base"/>
            <a:r>
              <a:rPr lang="de-DE" sz="1200" b="1" kern="1200" dirty="0" smtClean="0">
                <a:solidFill>
                  <a:schemeClr val="tx1"/>
                </a:solidFill>
                <a:effectLst/>
                <a:latin typeface="+mn-lt"/>
                <a:ea typeface="+mn-ea"/>
                <a:cs typeface="+mn-cs"/>
              </a:rPr>
              <a:t>3. Kommunikation ist immer Ursache und Wirkung</a:t>
            </a:r>
          </a:p>
          <a:p>
            <a:pPr fontAlgn="base"/>
            <a:r>
              <a:rPr lang="de-DE" sz="1200" b="0" i="1" kern="1200" dirty="0" smtClean="0">
                <a:solidFill>
                  <a:schemeClr val="tx1"/>
                </a:solidFill>
                <a:effectLst/>
                <a:latin typeface="+mn-lt"/>
                <a:ea typeface="+mn-ea"/>
                <a:cs typeface="+mn-cs"/>
              </a:rPr>
              <a:t>"Die Natur einer Beziehung ist durch die Interpunktion der Kommunikationsabläufe seitens der Partner bedingt."</a:t>
            </a:r>
            <a:endParaRPr lang="de-DE" sz="1200" b="0" i="0" kern="1200" dirty="0" smtClean="0">
              <a:solidFill>
                <a:schemeClr val="tx1"/>
              </a:solidFill>
              <a:effectLst/>
              <a:latin typeface="+mn-lt"/>
              <a:ea typeface="+mn-ea"/>
              <a:cs typeface="+mn-cs"/>
            </a:endParaRPr>
          </a:p>
          <a:p>
            <a:pPr fontAlgn="base"/>
            <a:r>
              <a:rPr lang="de-DE" sz="1200" b="0" i="0" kern="1200" dirty="0" smtClean="0">
                <a:solidFill>
                  <a:schemeClr val="tx1"/>
                </a:solidFill>
                <a:effectLst/>
                <a:latin typeface="+mn-lt"/>
                <a:ea typeface="+mn-ea"/>
                <a:cs typeface="+mn-cs"/>
              </a:rPr>
              <a:t>Auch hier lassen sich Regeln festhalten:</a:t>
            </a:r>
          </a:p>
          <a:p>
            <a:pPr marL="171450" indent="-171450" fontAlgn="base">
              <a:buFont typeface="Arial" panose="020B0604020202020204" pitchFamily="34" charset="0"/>
              <a:buChar char="•"/>
            </a:pPr>
            <a:r>
              <a:rPr lang="de-DE" sz="1200" b="0" i="0" kern="1200" dirty="0" smtClean="0">
                <a:solidFill>
                  <a:schemeClr val="tx1"/>
                </a:solidFill>
                <a:effectLst/>
                <a:latin typeface="+mn-lt"/>
                <a:ea typeface="+mn-ea"/>
                <a:cs typeface="+mn-cs"/>
              </a:rPr>
              <a:t>Jeder Teilnehmer einer Interaktion gibt der Beziehung eine Struktur</a:t>
            </a:r>
          </a:p>
          <a:p>
            <a:pPr marL="171450" indent="-171450" fontAlgn="base">
              <a:buFont typeface="Arial" panose="020B0604020202020204" pitchFamily="34" charset="0"/>
              <a:buChar char="•"/>
            </a:pPr>
            <a:r>
              <a:rPr lang="de-DE" sz="1200" b="0" i="0" kern="1200" dirty="0" smtClean="0">
                <a:solidFill>
                  <a:schemeClr val="tx1"/>
                </a:solidFill>
                <a:effectLst/>
                <a:latin typeface="+mn-lt"/>
                <a:ea typeface="+mn-ea"/>
                <a:cs typeface="+mn-cs"/>
              </a:rPr>
              <a:t>Auf jeden Reiz folgt eine Reaktion (Verhaltenskette)</a:t>
            </a:r>
          </a:p>
          <a:p>
            <a:pPr marL="171450" indent="-171450" fontAlgn="base">
              <a:buFont typeface="Arial" panose="020B0604020202020204" pitchFamily="34" charset="0"/>
              <a:buChar char="•"/>
            </a:pPr>
            <a:r>
              <a:rPr lang="de-DE" sz="1200" b="0" i="0" kern="1200" dirty="0" smtClean="0">
                <a:solidFill>
                  <a:schemeClr val="tx1"/>
                </a:solidFill>
                <a:effectLst/>
                <a:latin typeface="+mn-lt"/>
                <a:ea typeface="+mn-ea"/>
                <a:cs typeface="+mn-cs"/>
              </a:rPr>
              <a:t>Jeder Reiz ist zugleich auch Kommunikation, da eine Kommunikation kreisförmig verläuft. Es gibt keinen Anfangspunkt.</a:t>
            </a:r>
          </a:p>
          <a:p>
            <a:pPr fontAlgn="base"/>
            <a:r>
              <a:rPr lang="de-DE" sz="1200" b="1" i="0" kern="1200" dirty="0" smtClean="0">
                <a:solidFill>
                  <a:schemeClr val="tx1"/>
                </a:solidFill>
                <a:effectLst/>
                <a:latin typeface="+mn-lt"/>
                <a:ea typeface="+mn-ea"/>
                <a:cs typeface="+mn-cs"/>
              </a:rPr>
              <a:t>Praktisches Beispiel:</a:t>
            </a:r>
            <a:r>
              <a:rPr lang="de-DE" sz="1200" b="0" i="0" kern="1200" dirty="0" smtClean="0">
                <a:solidFill>
                  <a:schemeClr val="tx1"/>
                </a:solidFill>
                <a:effectLst/>
                <a:latin typeface="+mn-lt"/>
                <a:ea typeface="+mn-ea"/>
                <a:cs typeface="+mn-cs"/>
              </a:rPr>
              <a:t/>
            </a:r>
            <a:br>
              <a:rPr lang="de-DE" sz="1200" b="0" i="0" kern="1200" dirty="0" smtClean="0">
                <a:solidFill>
                  <a:schemeClr val="tx1"/>
                </a:solidFill>
                <a:effectLst/>
                <a:latin typeface="+mn-lt"/>
                <a:ea typeface="+mn-ea"/>
                <a:cs typeface="+mn-cs"/>
              </a:rPr>
            </a:br>
            <a:r>
              <a:rPr lang="de-DE" sz="1200" b="0" i="0" kern="1200" dirty="0" smtClean="0">
                <a:solidFill>
                  <a:schemeClr val="tx1"/>
                </a:solidFill>
                <a:effectLst/>
                <a:latin typeface="+mn-lt"/>
                <a:ea typeface="+mn-ea"/>
                <a:cs typeface="+mn-cs"/>
              </a:rPr>
              <a:t>Eine Ehefrau beschwert sich, ihr Mann würde sich ständig zurückziehen. Der Mann jedoch weist darauf hin, dass er sich nur zurückziehe, weil seine Frau ständig an ihm </a:t>
            </a:r>
            <a:r>
              <a:rPr lang="de-DE" sz="1200" b="0" i="0" kern="1200" dirty="0" err="1" smtClean="0">
                <a:solidFill>
                  <a:schemeClr val="tx1"/>
                </a:solidFill>
                <a:effectLst/>
                <a:latin typeface="+mn-lt"/>
                <a:ea typeface="+mn-ea"/>
                <a:cs typeface="+mn-cs"/>
              </a:rPr>
              <a:t>herumnögelt</a:t>
            </a:r>
            <a:r>
              <a:rPr lang="de-DE" sz="1200" b="0" i="0" kern="1200" dirty="0" smtClean="0">
                <a:solidFill>
                  <a:schemeClr val="tx1"/>
                </a:solidFill>
                <a:effectLst/>
                <a:latin typeface="+mn-lt"/>
                <a:ea typeface="+mn-ea"/>
                <a:cs typeface="+mn-cs"/>
              </a:rPr>
              <a:t>. Die Frau nörgelt also und der Mann zieht sich zurück. Weil er sich zurückzieht, nörgelt sie. Man sieht, dass es sich um einen Teufelskreis handelt.</a:t>
            </a:r>
          </a:p>
          <a:p>
            <a:pPr fontAlgn="base"/>
            <a:r>
              <a:rPr lang="de-DE" sz="1200" b="0" i="0" kern="1200" dirty="0" smtClean="0">
                <a:solidFill>
                  <a:schemeClr val="tx1"/>
                </a:solidFill>
                <a:effectLst/>
                <a:latin typeface="+mn-lt"/>
                <a:ea typeface="+mn-ea"/>
                <a:cs typeface="+mn-cs"/>
              </a:rPr>
              <a:t>Liegt eine Störung vor, nimmt einer der beiden Kommunikationspartner an, dass der andere die gleichen Informationen besäße wie er selbst. Durch diese subjektive Wahrnehmung, passiert meistens dann auch genau das, was der gestörte Kommunikationspartner prophezeit hat (Ursache-Wirkungs-Zusammenhang).</a:t>
            </a:r>
          </a:p>
          <a:p>
            <a:pPr fontAlgn="base"/>
            <a:endParaRPr lang="de-DE" sz="1200" b="0" i="0" kern="1200" dirty="0" smtClean="0">
              <a:solidFill>
                <a:schemeClr val="tx1"/>
              </a:solidFill>
              <a:effectLst/>
              <a:latin typeface="+mn-lt"/>
              <a:ea typeface="+mn-ea"/>
              <a:cs typeface="+mn-cs"/>
            </a:endParaRPr>
          </a:p>
          <a:p>
            <a:pPr fontAlgn="base"/>
            <a:r>
              <a:rPr lang="de-DE" sz="1200" b="1" kern="1200" dirty="0" smtClean="0">
                <a:solidFill>
                  <a:schemeClr val="tx1"/>
                </a:solidFill>
                <a:effectLst/>
                <a:latin typeface="+mn-lt"/>
                <a:ea typeface="+mn-ea"/>
                <a:cs typeface="+mn-cs"/>
              </a:rPr>
              <a:t>4. Menschliche Kommunikation bedient sich analoger und digitaler Modalitäten</a:t>
            </a:r>
          </a:p>
          <a:p>
            <a:pPr fontAlgn="base"/>
            <a:r>
              <a:rPr lang="de-DE" sz="1200" b="0" i="0" kern="1200" dirty="0" smtClean="0">
                <a:solidFill>
                  <a:schemeClr val="tx1"/>
                </a:solidFill>
                <a:effectLst/>
                <a:latin typeface="+mn-lt"/>
                <a:ea typeface="+mn-ea"/>
                <a:cs typeface="+mn-cs"/>
              </a:rPr>
              <a:t>In der Kommunikation gibt es zwei Möglichkeiten Objekte darzustellen. Zum einen kann man sie durch die Analogie (z.B. eine Zeichnung) ausdrücken oder dem Objekt einen Namen geben. Nicht nur das gesprochene Wort (in der Regel digitale Kommunikation), sondern auch die nonverbalen Äußerungen (z. B. Lächeln, Wegblicken,...) teilen etwas mit.</a:t>
            </a:r>
          </a:p>
          <a:p>
            <a:pPr marL="171450" indent="-171450" fontAlgn="base">
              <a:buFont typeface="Arial" panose="020B0604020202020204" pitchFamily="34" charset="0"/>
              <a:buChar char="•"/>
            </a:pPr>
            <a:r>
              <a:rPr lang="de-DE" sz="1200" b="0" i="0" kern="1200" dirty="0" smtClean="0">
                <a:solidFill>
                  <a:schemeClr val="tx1"/>
                </a:solidFill>
                <a:effectLst/>
                <a:latin typeface="+mn-lt"/>
                <a:ea typeface="+mn-ea"/>
                <a:cs typeface="+mn-cs"/>
              </a:rPr>
              <a:t>Digital: Inhaltsaspekt einer Nachricht, es wird komplexes Wissen übermittelt. Logische Verknüpfungen und Negationen lassen sich ausdrücken</a:t>
            </a:r>
          </a:p>
          <a:p>
            <a:pPr marL="171450" indent="-171450" fontAlgn="base">
              <a:buFont typeface="Arial" panose="020B0604020202020204" pitchFamily="34" charset="0"/>
              <a:buChar char="•"/>
            </a:pPr>
            <a:r>
              <a:rPr lang="de-DE" sz="1200" b="0" i="0" kern="1200" dirty="0" smtClean="0">
                <a:solidFill>
                  <a:schemeClr val="tx1"/>
                </a:solidFill>
                <a:effectLst/>
                <a:latin typeface="+mn-lt"/>
                <a:ea typeface="+mn-ea"/>
                <a:cs typeface="+mn-cs"/>
              </a:rPr>
              <a:t>Analog: Beziehungsaspekt einer Nachricht, wesentlich älter.</a:t>
            </a:r>
          </a:p>
          <a:p>
            <a:pPr fontAlgn="base"/>
            <a:r>
              <a:rPr lang="de-DE" sz="1200" b="0" i="0" kern="1200" dirty="0" smtClean="0">
                <a:solidFill>
                  <a:schemeClr val="tx1"/>
                </a:solidFill>
                <a:effectLst/>
                <a:latin typeface="+mn-lt"/>
                <a:ea typeface="+mn-ea"/>
                <a:cs typeface="+mn-cs"/>
              </a:rPr>
              <a:t>Die digitale Kommunikation verfügt über eine komplexe und logische Syntax, entbehrt aber auf dem Gebiet der Beziehungen einer Semantik. Die analoge Kommunikation verfügt über ein solches semantisches Potenzial auf dem Gebiet der Beziehungen, entbehrt aber einer Syntax, die eine eindeutige Definition der Natur von Beziehungen leisten könnte. Mit analogen Elementen wird häufig die Beziehungsebene vermittelt, mit digitalen die Inhaltsebene.</a:t>
            </a:r>
          </a:p>
          <a:p>
            <a:pPr fontAlgn="base"/>
            <a:r>
              <a:rPr lang="de-DE" sz="1200" b="0" i="0" kern="1200" dirty="0" smtClean="0">
                <a:solidFill>
                  <a:schemeClr val="tx1"/>
                </a:solidFill>
                <a:effectLst/>
                <a:latin typeface="+mn-lt"/>
                <a:ea typeface="+mn-ea"/>
                <a:cs typeface="+mn-cs"/>
              </a:rPr>
              <a:t>Es gibt Tränen des Schmerzes und der Freude und ein Lächeln kann Sympathie oder Verachtung ausdrücken. Analoge Kommunikation ist mehrdeutig und kann unterschiedlich entschlüsselt werden. Durch mögliche Fehlinterpretationen können Konflikte zwischen den Kommunikationspartnern entstehen.</a:t>
            </a:r>
          </a:p>
          <a:p>
            <a:pPr fontAlgn="base"/>
            <a:r>
              <a:rPr lang="de-DE" sz="1200" b="1" i="0" kern="1200" dirty="0" smtClean="0">
                <a:solidFill>
                  <a:schemeClr val="tx1"/>
                </a:solidFill>
                <a:effectLst/>
                <a:latin typeface="+mn-lt"/>
                <a:ea typeface="+mn-ea"/>
                <a:cs typeface="+mn-cs"/>
              </a:rPr>
              <a:t>Beispiel:</a:t>
            </a:r>
            <a:r>
              <a:rPr lang="de-DE" sz="1200" b="0" i="0" kern="1200" dirty="0" smtClean="0">
                <a:solidFill>
                  <a:schemeClr val="tx1"/>
                </a:solidFill>
                <a:effectLst/>
                <a:latin typeface="+mn-lt"/>
                <a:ea typeface="+mn-ea"/>
                <a:cs typeface="+mn-cs"/>
              </a:rPr>
              <a:t/>
            </a:r>
            <a:br>
              <a:rPr lang="de-DE" sz="1200" b="0" i="0" kern="1200" dirty="0" smtClean="0">
                <a:solidFill>
                  <a:schemeClr val="tx1"/>
                </a:solidFill>
                <a:effectLst/>
                <a:latin typeface="+mn-lt"/>
                <a:ea typeface="+mn-ea"/>
                <a:cs typeface="+mn-cs"/>
              </a:rPr>
            </a:br>
            <a:r>
              <a:rPr lang="de-DE" sz="1200" b="0" i="0" kern="1200" dirty="0" smtClean="0">
                <a:solidFill>
                  <a:schemeClr val="tx1"/>
                </a:solidFill>
                <a:effectLst/>
                <a:latin typeface="+mn-lt"/>
                <a:ea typeface="+mn-ea"/>
                <a:cs typeface="+mn-cs"/>
              </a:rPr>
              <a:t>Ein Küsschen, dass ein Kind von seinen Eltern bekommt, kann heißen: </a:t>
            </a:r>
            <a:r>
              <a:rPr lang="de-DE" sz="1200" b="0" i="1" kern="1200" dirty="0" smtClean="0">
                <a:solidFill>
                  <a:schemeClr val="tx1"/>
                </a:solidFill>
                <a:effectLst/>
                <a:latin typeface="+mn-lt"/>
                <a:ea typeface="+mn-ea"/>
                <a:cs typeface="+mn-cs"/>
              </a:rPr>
              <a:t>„Wir mögen dich sehr gerne!“</a:t>
            </a:r>
            <a:r>
              <a:rPr lang="de-DE" sz="1200" b="0" i="0" kern="1200" dirty="0" smtClean="0">
                <a:solidFill>
                  <a:schemeClr val="tx1"/>
                </a:solidFill>
                <a:effectLst/>
                <a:latin typeface="+mn-lt"/>
                <a:ea typeface="+mn-ea"/>
                <a:cs typeface="+mn-cs"/>
              </a:rPr>
              <a:t>, oder auch</a:t>
            </a:r>
            <a:r>
              <a:rPr lang="de-DE" sz="1200" b="0" i="1" kern="1200" dirty="0" smtClean="0">
                <a:solidFill>
                  <a:schemeClr val="tx1"/>
                </a:solidFill>
                <a:effectLst/>
                <a:latin typeface="+mn-lt"/>
                <a:ea typeface="+mn-ea"/>
                <a:cs typeface="+mn-cs"/>
              </a:rPr>
              <a:t> „Lass uns bitte jetzt in Ruhe!“</a:t>
            </a:r>
          </a:p>
          <a:p>
            <a:pPr fontAlgn="base"/>
            <a:endParaRPr lang="de-DE" sz="1200" b="0" i="1" kern="1200" dirty="0" smtClean="0">
              <a:solidFill>
                <a:schemeClr val="tx1"/>
              </a:solidFill>
              <a:effectLst/>
              <a:latin typeface="+mn-lt"/>
              <a:ea typeface="+mn-ea"/>
              <a:cs typeface="+mn-cs"/>
            </a:endParaRPr>
          </a:p>
          <a:p>
            <a:pPr fontAlgn="base"/>
            <a:r>
              <a:rPr lang="de-DE" sz="1200" b="1" kern="1200" dirty="0" smtClean="0">
                <a:solidFill>
                  <a:schemeClr val="tx1"/>
                </a:solidFill>
                <a:effectLst/>
                <a:latin typeface="+mn-lt"/>
                <a:ea typeface="+mn-ea"/>
                <a:cs typeface="+mn-cs"/>
              </a:rPr>
              <a:t>5. Kommunikation ist symmetrisch oder komplementär</a:t>
            </a:r>
          </a:p>
          <a:p>
            <a:pPr fontAlgn="base"/>
            <a:r>
              <a:rPr lang="de-DE" sz="1200" b="0" i="1" kern="1200" dirty="0" smtClean="0">
                <a:solidFill>
                  <a:schemeClr val="tx1"/>
                </a:solidFill>
                <a:effectLst/>
                <a:latin typeface="+mn-lt"/>
                <a:ea typeface="+mn-ea"/>
                <a:cs typeface="+mn-cs"/>
              </a:rPr>
              <a:t>"Zwischenmenschliche Kommunikationsabläufe sind entweder symmetrisch oder komplementär, je nachdem ob die Beziehung zwischen den Partnern auf Gleichgewicht oder Unterschiedlichkeit beruht."</a:t>
            </a:r>
            <a:endParaRPr lang="de-DE" sz="1200" b="0" i="0" kern="1200" dirty="0" smtClean="0">
              <a:solidFill>
                <a:schemeClr val="tx1"/>
              </a:solidFill>
              <a:effectLst/>
              <a:latin typeface="+mn-lt"/>
              <a:ea typeface="+mn-ea"/>
              <a:cs typeface="+mn-cs"/>
            </a:endParaRPr>
          </a:p>
          <a:p>
            <a:pPr fontAlgn="base"/>
            <a:r>
              <a:rPr lang="de-DE" sz="1200" b="0" i="0" kern="1200" dirty="0" smtClean="0">
                <a:solidFill>
                  <a:schemeClr val="tx1"/>
                </a:solidFill>
                <a:effectLst/>
                <a:latin typeface="+mn-lt"/>
                <a:ea typeface="+mn-ea"/>
                <a:cs typeface="+mn-cs"/>
              </a:rPr>
              <a:t>Beziehungen zwischen Partnern basieren entweder auf Gleichheit oder auf Unterschiedlichkeit. In komplementären Beziehungen ergänzen sich unterschiedliche Verhaltensweisen und bestimmen den Interaktionsprozess. Die Beziehungsgrundlage besteht hierbei im Unterschied der Partner. Häufig drückt sich diese Unterschiedlichkeit in einer Unterordnung aus, d.h. der eine hat die Oberhand über den anderen. Eine symmetrische Beziehungsform zeichnet sich dadurch aus, dass die Partner sich bemühen, Ungleichheiten untereinander zu minimieren (Streben nach Gleichheit).</a:t>
            </a:r>
          </a:p>
          <a:p>
            <a:pPr marL="171450" indent="-171450" fontAlgn="base">
              <a:buFont typeface="Arial" panose="020B0604020202020204" pitchFamily="34" charset="0"/>
              <a:buChar char="•"/>
            </a:pPr>
            <a:r>
              <a:rPr lang="de-DE" sz="1200" b="0" i="0" kern="1200" dirty="0" smtClean="0">
                <a:solidFill>
                  <a:schemeClr val="tx1"/>
                </a:solidFill>
                <a:effectLst/>
                <a:latin typeface="+mn-lt"/>
                <a:ea typeface="+mn-ea"/>
                <a:cs typeface="+mn-cs"/>
              </a:rPr>
              <a:t>Sind die Kommunikationsabläufe symmetrisch, so handelt es sich um 2 gleichstarke Partner, die nach Gleichheit und Verminderung von Unterschieden streben. Man könnte es auch ein</a:t>
            </a:r>
            <a:r>
              <a:rPr lang="de-DE" sz="1200" b="0" i="1" kern="1200" dirty="0" smtClean="0">
                <a:solidFill>
                  <a:schemeClr val="tx1"/>
                </a:solidFill>
                <a:effectLst/>
                <a:latin typeface="+mn-lt"/>
                <a:ea typeface="+mn-ea"/>
                <a:cs typeface="+mn-cs"/>
              </a:rPr>
              <a:t> "</a:t>
            </a:r>
            <a:r>
              <a:rPr lang="de-DE" sz="1200" b="0" i="1" kern="1200" dirty="0" err="1" smtClean="0">
                <a:solidFill>
                  <a:schemeClr val="tx1"/>
                </a:solidFill>
                <a:effectLst/>
                <a:latin typeface="+mn-lt"/>
                <a:ea typeface="+mn-ea"/>
                <a:cs typeface="+mn-cs"/>
              </a:rPr>
              <a:t>spiegelhaftes</a:t>
            </a:r>
            <a:r>
              <a:rPr lang="de-DE" sz="1200" b="0" i="1" kern="1200" dirty="0" smtClean="0">
                <a:solidFill>
                  <a:schemeClr val="tx1"/>
                </a:solidFill>
                <a:effectLst/>
                <a:latin typeface="+mn-lt"/>
                <a:ea typeface="+mn-ea"/>
                <a:cs typeface="+mn-cs"/>
              </a:rPr>
              <a:t> Verhalten"</a:t>
            </a:r>
            <a:r>
              <a:rPr lang="de-DE" sz="1200" b="0" i="0" kern="1200" dirty="0" smtClean="0">
                <a:solidFill>
                  <a:schemeClr val="tx1"/>
                </a:solidFill>
                <a:effectLst/>
                <a:latin typeface="+mn-lt"/>
                <a:ea typeface="+mn-ea"/>
                <a:cs typeface="+mn-cs"/>
              </a:rPr>
              <a:t> der Partner nennen.</a:t>
            </a:r>
          </a:p>
          <a:p>
            <a:pPr marL="171450" indent="-171450" fontAlgn="base">
              <a:buFont typeface="Arial" panose="020B0604020202020204" pitchFamily="34" charset="0"/>
              <a:buChar char="•"/>
            </a:pPr>
            <a:r>
              <a:rPr lang="de-DE" sz="1200" b="0" i="0" kern="1200" dirty="0" smtClean="0">
                <a:solidFill>
                  <a:schemeClr val="tx1"/>
                </a:solidFill>
                <a:effectLst/>
                <a:latin typeface="+mn-lt"/>
                <a:ea typeface="+mn-ea"/>
                <a:cs typeface="+mn-cs"/>
              </a:rPr>
              <a:t>Sind die Abläufe komplementär gibt es immer einen</a:t>
            </a:r>
            <a:r>
              <a:rPr lang="de-DE" sz="1200" b="0" i="1" kern="1200" dirty="0" smtClean="0">
                <a:solidFill>
                  <a:schemeClr val="tx1"/>
                </a:solidFill>
                <a:effectLst/>
                <a:latin typeface="+mn-lt"/>
                <a:ea typeface="+mn-ea"/>
                <a:cs typeface="+mn-cs"/>
              </a:rPr>
              <a:t> "</a:t>
            </a:r>
            <a:r>
              <a:rPr lang="de-DE" sz="1200" b="0" i="1" kern="1200" dirty="0" err="1" smtClean="0">
                <a:solidFill>
                  <a:schemeClr val="tx1"/>
                </a:solidFill>
                <a:effectLst/>
                <a:latin typeface="+mn-lt"/>
                <a:ea typeface="+mn-ea"/>
                <a:cs typeface="+mn-cs"/>
              </a:rPr>
              <a:t>superioren</a:t>
            </a:r>
            <a:r>
              <a:rPr lang="de-DE" sz="1200" b="0" i="1" kern="1200" dirty="0" smtClean="0">
                <a:solidFill>
                  <a:schemeClr val="tx1"/>
                </a:solidFill>
                <a:effectLst/>
                <a:latin typeface="+mn-lt"/>
                <a:ea typeface="+mn-ea"/>
                <a:cs typeface="+mn-cs"/>
              </a:rPr>
              <a:t>"</a:t>
            </a:r>
            <a:r>
              <a:rPr lang="de-DE" sz="1200" b="0" i="0" kern="1200" dirty="0" smtClean="0">
                <a:solidFill>
                  <a:schemeClr val="tx1"/>
                </a:solidFill>
                <a:effectLst/>
                <a:latin typeface="+mn-lt"/>
                <a:ea typeface="+mn-ea"/>
                <a:cs typeface="+mn-cs"/>
              </a:rPr>
              <a:t> und einen </a:t>
            </a:r>
            <a:r>
              <a:rPr lang="de-DE" sz="1200" b="0" i="1" kern="1200" dirty="0" smtClean="0">
                <a:solidFill>
                  <a:schemeClr val="tx1"/>
                </a:solidFill>
                <a:effectLst/>
                <a:latin typeface="+mn-lt"/>
                <a:ea typeface="+mn-ea"/>
                <a:cs typeface="+mn-cs"/>
              </a:rPr>
              <a:t>"inferioren"</a:t>
            </a:r>
            <a:r>
              <a:rPr lang="de-DE" sz="1200" b="0" i="0" kern="1200" dirty="0" smtClean="0">
                <a:solidFill>
                  <a:schemeClr val="tx1"/>
                </a:solidFill>
                <a:effectLst/>
                <a:latin typeface="+mn-lt"/>
                <a:ea typeface="+mn-ea"/>
                <a:cs typeface="+mn-cs"/>
              </a:rPr>
              <a:t> Partner. Die Partner ergänzen sich in ihrem Verhalten.</a:t>
            </a:r>
          </a:p>
          <a:p>
            <a:pPr fontAlgn="base"/>
            <a:endParaRPr lang="de-DE" sz="1200" b="0" i="0" kern="1200" dirty="0" smtClean="0">
              <a:solidFill>
                <a:schemeClr val="tx1"/>
              </a:solidFill>
              <a:effectLst/>
              <a:latin typeface="+mn-lt"/>
              <a:ea typeface="+mn-ea"/>
              <a:cs typeface="+mn-cs"/>
            </a:endParaRPr>
          </a:p>
          <a:p>
            <a:pPr fontAlgn="base"/>
            <a:r>
              <a:rPr lang="de-DE" sz="1200" b="0" i="0" kern="1200" dirty="0" smtClean="0">
                <a:solidFill>
                  <a:schemeClr val="tx1"/>
                </a:solidFill>
                <a:effectLst/>
                <a:latin typeface="+mn-lt"/>
                <a:ea typeface="+mn-ea"/>
                <a:cs typeface="+mn-cs"/>
              </a:rPr>
              <a:t>Eine Störung liegt dann vor, wenn es zu einer symmetrischen Eskalation kommt, d.h. die Partner versuchen sich gegenseitig</a:t>
            </a:r>
            <a:r>
              <a:rPr lang="de-DE" sz="1200" b="0" i="1" kern="1200" dirty="0" smtClean="0">
                <a:solidFill>
                  <a:schemeClr val="tx1"/>
                </a:solidFill>
                <a:effectLst/>
                <a:latin typeface="+mn-lt"/>
                <a:ea typeface="+mn-ea"/>
                <a:cs typeface="+mn-cs"/>
              </a:rPr>
              <a:t> "auszustechen"</a:t>
            </a:r>
            <a:r>
              <a:rPr lang="de-DE" sz="1200" b="0" i="0" kern="1200" dirty="0" smtClean="0">
                <a:solidFill>
                  <a:schemeClr val="tx1"/>
                </a:solidFill>
                <a:effectLst/>
                <a:latin typeface="+mn-lt"/>
                <a:ea typeface="+mn-ea"/>
                <a:cs typeface="+mn-cs"/>
              </a:rPr>
              <a:t>. Eine sehr starre Komplementarität findet man in Mutter-Tochter-Beziehungen. Die Individuen in der Mutter-Tochter-Beziehung sind unterschiedlich, auch hier gibt es einen primären und einen sekundären Partner. Diese Beziehung ist allerdings auf gesellschaftlichem und kulturellen Kontext zu sehen, es geht nicht darum sie mit </a:t>
            </a:r>
            <a:r>
              <a:rPr lang="de-DE" sz="1200" b="0" i="1" kern="1200" dirty="0" smtClean="0">
                <a:solidFill>
                  <a:schemeClr val="tx1"/>
                </a:solidFill>
                <a:effectLst/>
                <a:latin typeface="+mn-lt"/>
                <a:ea typeface="+mn-ea"/>
                <a:cs typeface="+mn-cs"/>
              </a:rPr>
              <a:t>"stark-schwach"</a:t>
            </a:r>
            <a:r>
              <a:rPr lang="de-DE" sz="1200" b="0" i="0" kern="1200" dirty="0" smtClean="0">
                <a:solidFill>
                  <a:schemeClr val="tx1"/>
                </a:solidFill>
                <a:effectLst/>
                <a:latin typeface="+mn-lt"/>
                <a:ea typeface="+mn-ea"/>
                <a:cs typeface="+mn-cs"/>
              </a:rPr>
              <a:t>,</a:t>
            </a:r>
            <a:r>
              <a:rPr lang="de-DE" sz="1200" b="0" i="1" kern="1200" dirty="0" smtClean="0">
                <a:solidFill>
                  <a:schemeClr val="tx1"/>
                </a:solidFill>
                <a:effectLst/>
                <a:latin typeface="+mn-lt"/>
                <a:ea typeface="+mn-ea"/>
                <a:cs typeface="+mn-cs"/>
              </a:rPr>
              <a:t> "gut-schlecht"</a:t>
            </a:r>
            <a:r>
              <a:rPr lang="de-DE" sz="1200" b="0" i="0" kern="1200" dirty="0" smtClean="0">
                <a:solidFill>
                  <a:schemeClr val="tx1"/>
                </a:solidFill>
                <a:effectLst/>
                <a:latin typeface="+mn-lt"/>
                <a:ea typeface="+mn-ea"/>
                <a:cs typeface="+mn-cs"/>
              </a:rPr>
              <a:t> etc. zu verknüpfen, denn der eine Partner drängt den anderen nicht in seine Stellung, sondern sie stehen in einem Wechselverhältnis, sie ergänzen sich gegenseitig. Das Verhalten des einen Partners bedingt das des Anderen und umgekehrt. Daraus entstehen häufig paradoxe Handlungsaufforderungen. Entweder es kommt zu sogenannten </a:t>
            </a:r>
            <a:r>
              <a:rPr lang="de-DE" sz="1200" b="0" i="1" kern="1200" dirty="0" smtClean="0">
                <a:solidFill>
                  <a:schemeClr val="tx1"/>
                </a:solidFill>
                <a:effectLst/>
                <a:latin typeface="+mn-lt"/>
                <a:ea typeface="+mn-ea"/>
                <a:cs typeface="+mn-cs"/>
              </a:rPr>
              <a:t>"Doppelten Botschaften"</a:t>
            </a:r>
            <a:r>
              <a:rPr lang="de-DE" sz="1200" b="0" i="0" kern="1200" dirty="0" smtClean="0">
                <a:solidFill>
                  <a:schemeClr val="tx1"/>
                </a:solidFill>
                <a:effectLst/>
                <a:latin typeface="+mn-lt"/>
                <a:ea typeface="+mn-ea"/>
                <a:cs typeface="+mn-cs"/>
              </a:rPr>
              <a:t> ( z.B. nonverbal etwas anderes ausdrücken als man sagt) oder zu paradoxen Voraussagen. Ein Beispiel: (A) bekommt einen roten und grünen Pullover von (B) geschenkt. Er zieht den roten an. (B) unterstellt, dass ihm der grüne dann ja nicht zu gefallen schien. Hätte (A) den grünen zuerst angezogen, wäre das selbe passiert. Egal was (A) gemacht hätte, wäre falsch gewesen.</a:t>
            </a:r>
          </a:p>
          <a:p>
            <a:pPr fontAlgn="base"/>
            <a:r>
              <a:rPr lang="de-DE" sz="1200" b="0" i="0" kern="1200" dirty="0" smtClean="0">
                <a:solidFill>
                  <a:schemeClr val="tx1"/>
                </a:solidFill>
                <a:effectLst/>
                <a:latin typeface="+mn-lt"/>
                <a:ea typeface="+mn-ea"/>
                <a:cs typeface="+mn-cs"/>
              </a:rPr>
              <a:t>Diese Situationen entstehen dann, wenn zu viele Probleme da sind, diese nicht gelöst werden können oder die Lösung das Problem selbst ist. (Wenn die Lösung selbst das Problem darstellt, verschlimmert sich die Lage, wenn keine oder eine falsche Lösung versucht wird bzw. wenn mehr von der falschen Lösung probiert wird.) Hierbei sind Paradoxien, Verleugnung oder eine </a:t>
            </a:r>
            <a:r>
              <a:rPr lang="de-DE" sz="1200" b="0" i="0" kern="1200" dirty="0" err="1" smtClean="0">
                <a:solidFill>
                  <a:schemeClr val="tx1"/>
                </a:solidFill>
                <a:effectLst/>
                <a:latin typeface="+mn-lt"/>
                <a:ea typeface="+mn-ea"/>
                <a:cs typeface="+mn-cs"/>
              </a:rPr>
              <a:t>Utopievorstellung</a:t>
            </a:r>
            <a:r>
              <a:rPr lang="de-DE" sz="1200" b="0" i="0" kern="1200" dirty="0" smtClean="0">
                <a:solidFill>
                  <a:schemeClr val="tx1"/>
                </a:solidFill>
                <a:effectLst/>
                <a:latin typeface="+mn-lt"/>
                <a:ea typeface="+mn-ea"/>
                <a:cs typeface="+mn-cs"/>
              </a:rPr>
              <a:t> unangemessene Lösungsversuche.</a:t>
            </a:r>
            <a:br>
              <a:rPr lang="de-DE" sz="1200" b="0" i="0" kern="1200" dirty="0" smtClean="0">
                <a:solidFill>
                  <a:schemeClr val="tx1"/>
                </a:solidFill>
                <a:effectLst/>
                <a:latin typeface="+mn-lt"/>
                <a:ea typeface="+mn-ea"/>
                <a:cs typeface="+mn-cs"/>
              </a:rPr>
            </a:br>
            <a:endParaRPr lang="de-DE" sz="1200" b="0" i="0" kern="1200" dirty="0" smtClean="0">
              <a:solidFill>
                <a:schemeClr val="tx1"/>
              </a:solidFill>
              <a:effectLst/>
              <a:latin typeface="+mn-lt"/>
              <a:ea typeface="+mn-ea"/>
              <a:cs typeface="+mn-cs"/>
            </a:endParaRPr>
          </a:p>
          <a:p>
            <a:pPr fontAlgn="base"/>
            <a:r>
              <a:rPr lang="de-DE" sz="1200" b="0" i="0" kern="1200" dirty="0" smtClean="0">
                <a:solidFill>
                  <a:schemeClr val="tx1"/>
                </a:solidFill>
                <a:effectLst/>
                <a:latin typeface="+mn-lt"/>
                <a:ea typeface="+mn-ea"/>
                <a:cs typeface="+mn-cs"/>
              </a:rPr>
              <a:t>Verleugnen bedeutet, dass das Bestehen von Problemen verleugnet wird, diejenigen, die auf das Problem hinweisen, werden entwertet.</a:t>
            </a:r>
          </a:p>
          <a:p>
            <a:pPr fontAlgn="base"/>
            <a:r>
              <a:rPr lang="de-DE" sz="1200" b="0" i="0" kern="1200" dirty="0" smtClean="0">
                <a:solidFill>
                  <a:schemeClr val="tx1"/>
                </a:solidFill>
                <a:effectLst/>
                <a:latin typeface="+mn-lt"/>
                <a:ea typeface="+mn-ea"/>
                <a:cs typeface="+mn-cs"/>
              </a:rPr>
              <a:t>Werden unmögliche Lösungen für möglich gehalten, handelt es sich um das </a:t>
            </a:r>
            <a:r>
              <a:rPr lang="de-DE" sz="1200" b="0" i="0" kern="1200" dirty="0" err="1" smtClean="0">
                <a:solidFill>
                  <a:schemeClr val="tx1"/>
                </a:solidFill>
                <a:effectLst/>
                <a:latin typeface="+mn-lt"/>
                <a:ea typeface="+mn-ea"/>
                <a:cs typeface="+mn-cs"/>
              </a:rPr>
              <a:t>Utopiesyndrom</a:t>
            </a:r>
            <a:r>
              <a:rPr lang="de-DE" sz="1200" b="0" i="0" kern="1200" dirty="0" smtClean="0">
                <a:solidFill>
                  <a:schemeClr val="tx1"/>
                </a:solidFill>
                <a:effectLst/>
                <a:latin typeface="+mn-lt"/>
                <a:ea typeface="+mn-ea"/>
                <a:cs typeface="+mn-cs"/>
              </a:rPr>
              <a:t>. Der Betreffende schiebt alles auf die eigene Unzulänglichkeit, nicht aber auf die Unerreichbarkeit des Ziels. Dabei werden bewährte Lösungen nicht aufgegriffen und es kommt zu Pseudoproblemen.</a:t>
            </a:r>
          </a:p>
          <a:p>
            <a:pPr fontAlgn="base"/>
            <a:endParaRPr lang="de-DE" sz="1200" b="0" i="0" kern="1200" dirty="0" smtClean="0">
              <a:solidFill>
                <a:schemeClr val="tx1"/>
              </a:solidFill>
              <a:effectLst/>
              <a:latin typeface="+mn-lt"/>
              <a:ea typeface="+mn-ea"/>
              <a:cs typeface="+mn-cs"/>
            </a:endParaRPr>
          </a:p>
          <a:p>
            <a:pPr fontAlgn="base"/>
            <a:r>
              <a:rPr lang="de-DE" sz="1200" b="0" i="0" kern="1200" dirty="0" smtClean="0">
                <a:solidFill>
                  <a:schemeClr val="tx1"/>
                </a:solidFill>
                <a:effectLst/>
                <a:latin typeface="+mn-lt"/>
                <a:ea typeface="+mn-ea"/>
                <a:cs typeface="+mn-cs"/>
              </a:rPr>
              <a:t>(Quelle:</a:t>
            </a:r>
            <a:r>
              <a:rPr lang="de-DE" sz="1200" b="0" i="0" kern="1200" baseline="0" dirty="0" smtClean="0">
                <a:solidFill>
                  <a:schemeClr val="tx1"/>
                </a:solidFill>
                <a:effectLst/>
                <a:latin typeface="+mn-lt"/>
                <a:ea typeface="+mn-ea"/>
                <a:cs typeface="+mn-cs"/>
              </a:rPr>
              <a:t> https://www.paulwatzlawick.de/axiome.html)</a:t>
            </a:r>
            <a:endParaRPr lang="de-DE" sz="1200" b="0" i="0" kern="1200" dirty="0" smtClean="0">
              <a:solidFill>
                <a:schemeClr val="tx1"/>
              </a:solidFill>
              <a:effectLst/>
              <a:latin typeface="+mn-lt"/>
              <a:ea typeface="+mn-ea"/>
              <a:cs typeface="+mn-cs"/>
            </a:endParaRPr>
          </a:p>
          <a:p>
            <a:pPr fontAlgn="base"/>
            <a:endParaRPr lang="de-DE" sz="1200" b="0" i="0" kern="1200" dirty="0" smtClean="0">
              <a:solidFill>
                <a:schemeClr val="tx1"/>
              </a:solidFill>
              <a:effectLst/>
              <a:latin typeface="+mn-lt"/>
              <a:ea typeface="+mn-ea"/>
              <a:cs typeface="+mn-cs"/>
            </a:endParaRPr>
          </a:p>
          <a:p>
            <a:pPr fontAlgn="base"/>
            <a:endParaRPr lang="de-DE" sz="1200" b="0" i="0" kern="1200" dirty="0" smtClean="0">
              <a:solidFill>
                <a:schemeClr val="tx1"/>
              </a:solidFill>
              <a:effectLst/>
              <a:latin typeface="+mn-lt"/>
              <a:ea typeface="+mn-ea"/>
              <a:cs typeface="+mn-cs"/>
            </a:endParaRPr>
          </a:p>
          <a:p>
            <a:pPr fontAlgn="base"/>
            <a:endParaRPr lang="de-DE" sz="1200" b="0" i="0" kern="1200" dirty="0" smtClean="0">
              <a:solidFill>
                <a:schemeClr val="tx1"/>
              </a:solidFill>
              <a:effectLst/>
              <a:latin typeface="+mn-lt"/>
              <a:ea typeface="+mn-ea"/>
              <a:cs typeface="+mn-cs"/>
            </a:endParaRPr>
          </a:p>
          <a:p>
            <a:pPr fontAlgn="base"/>
            <a:endParaRPr lang="de-DE" sz="1200" b="0" i="0" kern="1200" dirty="0" smtClean="0">
              <a:solidFill>
                <a:schemeClr val="tx1"/>
              </a:solidFill>
              <a:effectLst/>
              <a:latin typeface="+mn-lt"/>
              <a:ea typeface="+mn-ea"/>
              <a:cs typeface="+mn-cs"/>
            </a:endParaRPr>
          </a:p>
          <a:p>
            <a:pPr fontAlgn="base"/>
            <a:endParaRPr lang="de-DE" sz="1200" b="0" i="0" kern="1200" dirty="0" smtClean="0">
              <a:solidFill>
                <a:schemeClr val="tx1"/>
              </a:solidFill>
              <a:effectLst/>
              <a:latin typeface="+mn-lt"/>
              <a:ea typeface="+mn-ea"/>
              <a:cs typeface="+mn-cs"/>
            </a:endParaRPr>
          </a:p>
          <a:p>
            <a:pPr fontAlgn="base"/>
            <a:endParaRPr lang="de-DE" sz="1200" b="0" i="0" kern="1200" dirty="0" smtClean="0">
              <a:solidFill>
                <a:schemeClr val="tx1"/>
              </a:solidFill>
              <a:effectLst/>
              <a:latin typeface="+mn-lt"/>
              <a:ea typeface="+mn-ea"/>
              <a:cs typeface="+mn-cs"/>
            </a:endParaRPr>
          </a:p>
          <a:p>
            <a:pPr fontAlgn="base"/>
            <a:endParaRPr lang="de-DE" sz="1200" b="0" i="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pPr>
              <a:defRPr/>
            </a:pPr>
            <a:fld id="{308D9DE7-A185-4332-A0F5-76FD1B436112}" type="slidenum">
              <a:rPr lang="de-DE" smtClean="0"/>
              <a:pPr>
                <a:defRPr/>
              </a:pPr>
              <a:t>14</a:t>
            </a:fld>
            <a:endParaRPr lang="de-DE" dirty="0"/>
          </a:p>
        </p:txBody>
      </p:sp>
    </p:spTree>
    <p:extLst>
      <p:ext uri="{BB962C8B-B14F-4D97-AF65-F5344CB8AC3E}">
        <p14:creationId xmlns:p14="http://schemas.microsoft.com/office/powerpoint/2010/main" val="25841673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fontAlgn="base"/>
            <a:r>
              <a:rPr lang="de-DE" sz="1200" b="0" i="0" kern="1200" dirty="0" smtClean="0">
                <a:solidFill>
                  <a:schemeClr val="tx1"/>
                </a:solidFill>
                <a:effectLst/>
                <a:latin typeface="+mn-lt"/>
                <a:ea typeface="+mn-ea"/>
                <a:cs typeface="+mn-cs"/>
              </a:rPr>
              <a:t>Zu 4.) Mit „digital“ ist hier nicht das digitale Zeitalter mit</a:t>
            </a:r>
            <a:r>
              <a:rPr lang="de-DE" sz="1200" b="0" i="0" kern="1200" baseline="0" dirty="0" smtClean="0">
                <a:solidFill>
                  <a:schemeClr val="tx1"/>
                </a:solidFill>
                <a:effectLst/>
                <a:latin typeface="+mn-lt"/>
                <a:ea typeface="+mn-ea"/>
                <a:cs typeface="+mn-cs"/>
              </a:rPr>
              <a:t> digitalen Medien gemeint. </a:t>
            </a:r>
            <a:r>
              <a:rPr lang="de-DE" sz="1200" b="0" i="0" kern="1200" dirty="0" smtClean="0">
                <a:solidFill>
                  <a:schemeClr val="tx1"/>
                </a:solidFill>
                <a:effectLst/>
                <a:latin typeface="+mn-lt"/>
                <a:ea typeface="+mn-ea"/>
                <a:cs typeface="+mn-cs"/>
              </a:rPr>
              <a:t>Paul </a:t>
            </a:r>
            <a:r>
              <a:rPr lang="de-DE" sz="1200" b="0" i="0" kern="1200" dirty="0" err="1" smtClean="0">
                <a:solidFill>
                  <a:schemeClr val="tx1"/>
                </a:solidFill>
                <a:effectLst/>
                <a:latin typeface="+mn-lt"/>
                <a:ea typeface="+mn-ea"/>
                <a:cs typeface="+mn-cs"/>
              </a:rPr>
              <a:t>Watzlawik</a:t>
            </a:r>
            <a:r>
              <a:rPr lang="de-DE" sz="1200" b="0" i="0" kern="1200" dirty="0" smtClean="0">
                <a:solidFill>
                  <a:schemeClr val="tx1"/>
                </a:solidFill>
                <a:effectLst/>
                <a:latin typeface="+mn-lt"/>
                <a:ea typeface="+mn-ea"/>
                <a:cs typeface="+mn-cs"/>
              </a:rPr>
              <a:t> entwickelte seine immer noch gültigen Kommunikationstheorien </a:t>
            </a:r>
            <a:r>
              <a:rPr lang="de-DE" sz="1200" b="0" i="0" kern="1200" baseline="0" dirty="0" smtClean="0">
                <a:solidFill>
                  <a:schemeClr val="tx1"/>
                </a:solidFill>
                <a:effectLst/>
                <a:latin typeface="+mn-lt"/>
                <a:ea typeface="+mn-ea"/>
                <a:cs typeface="+mn-cs"/>
              </a:rPr>
              <a:t>in den 50er und 60er Jahren.  </a:t>
            </a:r>
            <a:endParaRPr lang="de-DE" sz="1200" b="0" i="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pPr>
              <a:defRPr/>
            </a:pPr>
            <a:fld id="{308D9DE7-A185-4332-A0F5-76FD1B436112}" type="slidenum">
              <a:rPr lang="de-DE" smtClean="0"/>
              <a:pPr>
                <a:defRPr/>
              </a:pPr>
              <a:t>15</a:t>
            </a:fld>
            <a:endParaRPr lang="de-DE" dirty="0"/>
          </a:p>
        </p:txBody>
      </p:sp>
    </p:spTree>
    <p:extLst>
      <p:ext uri="{BB962C8B-B14F-4D97-AF65-F5344CB8AC3E}">
        <p14:creationId xmlns:p14="http://schemas.microsoft.com/office/powerpoint/2010/main" val="13221980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endParaRPr lang="de-DE" dirty="0" smtClean="0"/>
          </a:p>
        </p:txBody>
      </p:sp>
      <p:sp>
        <p:nvSpPr>
          <p:cNvPr id="4" name="Foliennummernplatzhalter 3"/>
          <p:cNvSpPr>
            <a:spLocks noGrp="1"/>
          </p:cNvSpPr>
          <p:nvPr>
            <p:ph type="sldNum" sz="quarter" idx="10"/>
          </p:nvPr>
        </p:nvSpPr>
        <p:spPr/>
        <p:txBody>
          <a:bodyPr/>
          <a:lstStyle/>
          <a:p>
            <a:pPr>
              <a:defRPr/>
            </a:pPr>
            <a:fld id="{308D9DE7-A185-4332-A0F5-76FD1B436112}" type="slidenum">
              <a:rPr lang="de-DE" smtClean="0"/>
              <a:pPr>
                <a:defRPr/>
              </a:pPr>
              <a:t>16</a:t>
            </a:fld>
            <a:endParaRPr lang="de-DE" dirty="0"/>
          </a:p>
        </p:txBody>
      </p:sp>
    </p:spTree>
    <p:extLst>
      <p:ext uri="{BB962C8B-B14F-4D97-AF65-F5344CB8AC3E}">
        <p14:creationId xmlns:p14="http://schemas.microsoft.com/office/powerpoint/2010/main" val="40362762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endParaRPr lang="de-DE" dirty="0" smtClean="0"/>
          </a:p>
        </p:txBody>
      </p:sp>
      <p:sp>
        <p:nvSpPr>
          <p:cNvPr id="4" name="Foliennummernplatzhalter 3"/>
          <p:cNvSpPr>
            <a:spLocks noGrp="1"/>
          </p:cNvSpPr>
          <p:nvPr>
            <p:ph type="sldNum" sz="quarter" idx="10"/>
          </p:nvPr>
        </p:nvSpPr>
        <p:spPr/>
        <p:txBody>
          <a:bodyPr/>
          <a:lstStyle/>
          <a:p>
            <a:pPr>
              <a:defRPr/>
            </a:pPr>
            <a:fld id="{308D9DE7-A185-4332-A0F5-76FD1B436112}" type="slidenum">
              <a:rPr lang="de-DE" smtClean="0"/>
              <a:pPr>
                <a:defRPr/>
              </a:pPr>
              <a:t>17</a:t>
            </a:fld>
            <a:endParaRPr lang="de-DE" dirty="0"/>
          </a:p>
        </p:txBody>
      </p:sp>
    </p:spTree>
    <p:extLst>
      <p:ext uri="{BB962C8B-B14F-4D97-AF65-F5344CB8AC3E}">
        <p14:creationId xmlns:p14="http://schemas.microsoft.com/office/powerpoint/2010/main" val="21787582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endParaRPr lang="de-DE" dirty="0" smtClean="0"/>
          </a:p>
        </p:txBody>
      </p:sp>
      <p:sp>
        <p:nvSpPr>
          <p:cNvPr id="4" name="Foliennummernplatzhalter 3"/>
          <p:cNvSpPr>
            <a:spLocks noGrp="1"/>
          </p:cNvSpPr>
          <p:nvPr>
            <p:ph type="sldNum" sz="quarter" idx="10"/>
          </p:nvPr>
        </p:nvSpPr>
        <p:spPr/>
        <p:txBody>
          <a:bodyPr/>
          <a:lstStyle/>
          <a:p>
            <a:pPr>
              <a:defRPr/>
            </a:pPr>
            <a:fld id="{308D9DE7-A185-4332-A0F5-76FD1B436112}" type="slidenum">
              <a:rPr lang="de-DE" smtClean="0"/>
              <a:pPr>
                <a:defRPr/>
              </a:pPr>
              <a:t>18</a:t>
            </a:fld>
            <a:endParaRPr lang="de-DE" dirty="0"/>
          </a:p>
        </p:txBody>
      </p:sp>
    </p:spTree>
    <p:extLst>
      <p:ext uri="{BB962C8B-B14F-4D97-AF65-F5344CB8AC3E}">
        <p14:creationId xmlns:p14="http://schemas.microsoft.com/office/powerpoint/2010/main" val="19449067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endParaRPr lang="de-DE" dirty="0" smtClean="0"/>
          </a:p>
        </p:txBody>
      </p:sp>
      <p:sp>
        <p:nvSpPr>
          <p:cNvPr id="4" name="Foliennummernplatzhalter 3"/>
          <p:cNvSpPr>
            <a:spLocks noGrp="1"/>
          </p:cNvSpPr>
          <p:nvPr>
            <p:ph type="sldNum" sz="quarter" idx="10"/>
          </p:nvPr>
        </p:nvSpPr>
        <p:spPr/>
        <p:txBody>
          <a:bodyPr/>
          <a:lstStyle/>
          <a:p>
            <a:pPr>
              <a:defRPr/>
            </a:pPr>
            <a:fld id="{308D9DE7-A185-4332-A0F5-76FD1B436112}" type="slidenum">
              <a:rPr lang="de-DE" smtClean="0"/>
              <a:pPr>
                <a:defRPr/>
              </a:pPr>
              <a:t>19</a:t>
            </a:fld>
            <a:endParaRPr lang="de-DE" dirty="0"/>
          </a:p>
        </p:txBody>
      </p:sp>
    </p:spTree>
    <p:extLst>
      <p:ext uri="{BB962C8B-B14F-4D97-AF65-F5344CB8AC3E}">
        <p14:creationId xmlns:p14="http://schemas.microsoft.com/office/powerpoint/2010/main" val="2655358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TextEdit="1"/>
          </p:cNvSpPr>
          <p:nvPr>
            <p:ph type="sldImg"/>
          </p:nvPr>
        </p:nvSpPr>
        <p:spPr bwMode="auto">
          <a:noFill/>
          <a:ln>
            <a:solidFill>
              <a:srgbClr val="000000"/>
            </a:solidFill>
            <a:miter lim="800000"/>
            <a:headEnd/>
            <a:tailEnd/>
          </a:ln>
        </p:spPr>
      </p:sp>
      <p:sp>
        <p:nvSpPr>
          <p:cNvPr id="14338" name="Rectangle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endParaRPr lang="de-DE" altLang="de-DE" i="0" baseline="0" dirty="0" smtClean="0">
              <a:latin typeface="+mj-lt"/>
            </a:endParaRPr>
          </a:p>
        </p:txBody>
      </p:sp>
    </p:spTree>
    <p:extLst>
      <p:ext uri="{BB962C8B-B14F-4D97-AF65-F5344CB8AC3E}">
        <p14:creationId xmlns:p14="http://schemas.microsoft.com/office/powerpoint/2010/main" val="42241887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endParaRPr lang="de-DE" dirty="0" smtClean="0"/>
          </a:p>
        </p:txBody>
      </p:sp>
      <p:sp>
        <p:nvSpPr>
          <p:cNvPr id="4" name="Foliennummernplatzhalter 3"/>
          <p:cNvSpPr>
            <a:spLocks noGrp="1"/>
          </p:cNvSpPr>
          <p:nvPr>
            <p:ph type="sldNum" sz="quarter" idx="10"/>
          </p:nvPr>
        </p:nvSpPr>
        <p:spPr/>
        <p:txBody>
          <a:bodyPr/>
          <a:lstStyle/>
          <a:p>
            <a:pPr>
              <a:defRPr/>
            </a:pPr>
            <a:fld id="{308D9DE7-A185-4332-A0F5-76FD1B436112}" type="slidenum">
              <a:rPr lang="de-DE" smtClean="0"/>
              <a:pPr>
                <a:defRPr/>
              </a:pPr>
              <a:t>20</a:t>
            </a:fld>
            <a:endParaRPr lang="de-DE" dirty="0"/>
          </a:p>
        </p:txBody>
      </p:sp>
    </p:spTree>
    <p:extLst>
      <p:ext uri="{BB962C8B-B14F-4D97-AF65-F5344CB8AC3E}">
        <p14:creationId xmlns:p14="http://schemas.microsoft.com/office/powerpoint/2010/main" val="14198502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endParaRPr lang="de-DE" dirty="0" smtClean="0"/>
          </a:p>
        </p:txBody>
      </p:sp>
      <p:sp>
        <p:nvSpPr>
          <p:cNvPr id="4" name="Foliennummernplatzhalter 3"/>
          <p:cNvSpPr>
            <a:spLocks noGrp="1"/>
          </p:cNvSpPr>
          <p:nvPr>
            <p:ph type="sldNum" sz="quarter" idx="10"/>
          </p:nvPr>
        </p:nvSpPr>
        <p:spPr/>
        <p:txBody>
          <a:bodyPr/>
          <a:lstStyle/>
          <a:p>
            <a:pPr>
              <a:defRPr/>
            </a:pPr>
            <a:fld id="{308D9DE7-A185-4332-A0F5-76FD1B436112}" type="slidenum">
              <a:rPr lang="de-DE" smtClean="0"/>
              <a:pPr>
                <a:defRPr/>
              </a:pPr>
              <a:t>21</a:t>
            </a:fld>
            <a:endParaRPr lang="de-DE" dirty="0"/>
          </a:p>
        </p:txBody>
      </p:sp>
    </p:spTree>
    <p:extLst>
      <p:ext uri="{BB962C8B-B14F-4D97-AF65-F5344CB8AC3E}">
        <p14:creationId xmlns:p14="http://schemas.microsoft.com/office/powerpoint/2010/main" val="37058473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de-DE" sz="1200" b="0" i="0" kern="1200" dirty="0" smtClean="0">
                <a:solidFill>
                  <a:schemeClr val="tx1"/>
                </a:solidFill>
                <a:effectLst/>
                <a:latin typeface="+mn-lt"/>
                <a:ea typeface="+mn-ea"/>
                <a:cs typeface="+mn-cs"/>
              </a:rPr>
              <a:t>Es besteht die Möglichkeit, dass Schülerinnen und Schüler an den Gesprächen teilnehmen. Wichtig ist vor allem, dass Eltern mit ihren Kindern im Vorfeld klären, welche Themen angesprochen werden sollten und dass sie auch im Nachgang mit ihren Kindern über dessen Verlauf sprechen.</a:t>
            </a:r>
            <a:endParaRPr lang="de-DE" dirty="0" smtClean="0"/>
          </a:p>
        </p:txBody>
      </p:sp>
      <p:sp>
        <p:nvSpPr>
          <p:cNvPr id="4" name="Foliennummernplatzhalter 3"/>
          <p:cNvSpPr>
            <a:spLocks noGrp="1"/>
          </p:cNvSpPr>
          <p:nvPr>
            <p:ph type="sldNum" sz="quarter" idx="10"/>
          </p:nvPr>
        </p:nvSpPr>
        <p:spPr/>
        <p:txBody>
          <a:bodyPr/>
          <a:lstStyle/>
          <a:p>
            <a:pPr>
              <a:defRPr/>
            </a:pPr>
            <a:fld id="{308D9DE7-A185-4332-A0F5-76FD1B436112}" type="slidenum">
              <a:rPr lang="de-DE" smtClean="0"/>
              <a:pPr>
                <a:defRPr/>
              </a:pPr>
              <a:t>22</a:t>
            </a:fld>
            <a:endParaRPr lang="de-DE" dirty="0"/>
          </a:p>
        </p:txBody>
      </p:sp>
    </p:spTree>
    <p:extLst>
      <p:ext uri="{BB962C8B-B14F-4D97-AF65-F5344CB8AC3E}">
        <p14:creationId xmlns:p14="http://schemas.microsoft.com/office/powerpoint/2010/main" val="32675008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de-DE" dirty="0" smtClean="0"/>
              <a:t>Vorbereitungsbögen und Protokollvorlagen werden i.d.R. von der Lehrkraft zur Verfügung gestellt.</a:t>
            </a:r>
          </a:p>
        </p:txBody>
      </p:sp>
      <p:sp>
        <p:nvSpPr>
          <p:cNvPr id="4" name="Foliennummernplatzhalter 3"/>
          <p:cNvSpPr>
            <a:spLocks noGrp="1"/>
          </p:cNvSpPr>
          <p:nvPr>
            <p:ph type="sldNum" sz="quarter" idx="10"/>
          </p:nvPr>
        </p:nvSpPr>
        <p:spPr/>
        <p:txBody>
          <a:bodyPr/>
          <a:lstStyle/>
          <a:p>
            <a:pPr>
              <a:defRPr/>
            </a:pPr>
            <a:fld id="{308D9DE7-A185-4332-A0F5-76FD1B436112}" type="slidenum">
              <a:rPr lang="de-DE" smtClean="0"/>
              <a:pPr>
                <a:defRPr/>
              </a:pPr>
              <a:t>23</a:t>
            </a:fld>
            <a:endParaRPr lang="de-DE" dirty="0"/>
          </a:p>
        </p:txBody>
      </p:sp>
    </p:spTree>
    <p:extLst>
      <p:ext uri="{BB962C8B-B14F-4D97-AF65-F5344CB8AC3E}">
        <p14:creationId xmlns:p14="http://schemas.microsoft.com/office/powerpoint/2010/main" val="38182308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sz="1200" dirty="0" smtClean="0"/>
              <a:t>Beratungsgespräche und schwierige Gespräche sollten vorbereitet werden. Nach Möglichkeit sollte schon im Vorfeld geklärt sein, um was es geht.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DE" sz="1200" dirty="0" smtClean="0"/>
          </a:p>
        </p:txBody>
      </p:sp>
      <p:sp>
        <p:nvSpPr>
          <p:cNvPr id="4" name="Foliennummernplatzhalter 3"/>
          <p:cNvSpPr>
            <a:spLocks noGrp="1"/>
          </p:cNvSpPr>
          <p:nvPr>
            <p:ph type="sldNum" sz="quarter" idx="10"/>
          </p:nvPr>
        </p:nvSpPr>
        <p:spPr/>
        <p:txBody>
          <a:bodyPr/>
          <a:lstStyle/>
          <a:p>
            <a:pPr>
              <a:defRPr/>
            </a:pPr>
            <a:fld id="{308D9DE7-A185-4332-A0F5-76FD1B436112}" type="slidenum">
              <a:rPr lang="de-DE" smtClean="0"/>
              <a:pPr>
                <a:defRPr/>
              </a:pPr>
              <a:t>24</a:t>
            </a:fld>
            <a:endParaRPr lang="de-DE" dirty="0"/>
          </a:p>
        </p:txBody>
      </p:sp>
    </p:spTree>
    <p:extLst>
      <p:ext uri="{BB962C8B-B14F-4D97-AF65-F5344CB8AC3E}">
        <p14:creationId xmlns:p14="http://schemas.microsoft.com/office/powerpoint/2010/main" val="35616504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200" dirty="0"/>
          </a:p>
        </p:txBody>
      </p:sp>
      <p:sp>
        <p:nvSpPr>
          <p:cNvPr id="4" name="Foliennummernplatzhalter 3"/>
          <p:cNvSpPr>
            <a:spLocks noGrp="1"/>
          </p:cNvSpPr>
          <p:nvPr>
            <p:ph type="sldNum" sz="quarter" idx="10"/>
          </p:nvPr>
        </p:nvSpPr>
        <p:spPr/>
        <p:txBody>
          <a:bodyPr/>
          <a:lstStyle/>
          <a:p>
            <a:pPr>
              <a:defRPr/>
            </a:pPr>
            <a:fld id="{308D9DE7-A185-4332-A0F5-76FD1B436112}" type="slidenum">
              <a:rPr lang="de-DE" smtClean="0"/>
              <a:pPr>
                <a:defRPr/>
              </a:pPr>
              <a:t>25</a:t>
            </a:fld>
            <a:endParaRPr lang="de-DE" dirty="0"/>
          </a:p>
        </p:txBody>
      </p:sp>
    </p:spTree>
    <p:extLst>
      <p:ext uri="{BB962C8B-B14F-4D97-AF65-F5344CB8AC3E}">
        <p14:creationId xmlns:p14="http://schemas.microsoft.com/office/powerpoint/2010/main" val="14837022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200" dirty="0"/>
          </a:p>
        </p:txBody>
      </p:sp>
      <p:sp>
        <p:nvSpPr>
          <p:cNvPr id="4" name="Foliennummernplatzhalter 3"/>
          <p:cNvSpPr>
            <a:spLocks noGrp="1"/>
          </p:cNvSpPr>
          <p:nvPr>
            <p:ph type="sldNum" sz="quarter" idx="10"/>
          </p:nvPr>
        </p:nvSpPr>
        <p:spPr/>
        <p:txBody>
          <a:bodyPr/>
          <a:lstStyle/>
          <a:p>
            <a:pPr>
              <a:defRPr/>
            </a:pPr>
            <a:fld id="{308D9DE7-A185-4332-A0F5-76FD1B436112}" type="slidenum">
              <a:rPr lang="de-DE" smtClean="0"/>
              <a:pPr>
                <a:defRPr/>
              </a:pPr>
              <a:t>26</a:t>
            </a:fld>
            <a:endParaRPr lang="de-DE" dirty="0"/>
          </a:p>
        </p:txBody>
      </p:sp>
    </p:spTree>
    <p:extLst>
      <p:ext uri="{BB962C8B-B14F-4D97-AF65-F5344CB8AC3E}">
        <p14:creationId xmlns:p14="http://schemas.microsoft.com/office/powerpoint/2010/main" val="15816822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i="0" kern="1200" dirty="0" smtClean="0">
                <a:solidFill>
                  <a:schemeClr val="tx1"/>
                </a:solidFill>
                <a:effectLst/>
                <a:latin typeface="+mn-lt"/>
                <a:ea typeface="+mn-ea"/>
                <a:cs typeface="+mn-cs"/>
              </a:rPr>
              <a:t>Eröffnung des Gesprächs</a:t>
            </a:r>
          </a:p>
          <a:p>
            <a:r>
              <a:rPr lang="de-DE" sz="1200" b="0" i="0" kern="1200" dirty="0" smtClean="0">
                <a:solidFill>
                  <a:schemeClr val="tx1"/>
                </a:solidFill>
                <a:effectLst/>
                <a:latin typeface="+mn-lt"/>
                <a:ea typeface="+mn-ea"/>
                <a:cs typeface="+mn-cs"/>
              </a:rPr>
              <a:t>Zu Beginn eines Gesprächs ist es wichtig, eine angenehme Atmosphäre zu schaffen bzw. eine angemessene Beziehung aufzubauen. Dazu gehört zunächst das Setting: eine persönliche und freundliche Begrüßung, ggf. das Bereitstellen von Getränken und das Schaffen einer einladenden und störungsfreien Umgebung. Ein kurzer Small Talk kann helfen, einen Einstieg in das Gespräch zu finden.</a:t>
            </a:r>
          </a:p>
          <a:p>
            <a:r>
              <a:rPr lang="de-DE" sz="1200" b="0" i="0" kern="1200" dirty="0" smtClean="0">
                <a:solidFill>
                  <a:schemeClr val="tx1"/>
                </a:solidFill>
                <a:effectLst/>
                <a:latin typeface="+mn-lt"/>
                <a:ea typeface="+mn-ea"/>
                <a:cs typeface="+mn-cs"/>
              </a:rPr>
              <a:t>Die Rahmenbedingungen (Dauer und Ablauf des Gesprächs) und Grundhaltungen wie Offenheit, Transparenz und Vertraulichkeit sollten in dieser Phase besprochen werden.</a:t>
            </a:r>
          </a:p>
          <a:p>
            <a:r>
              <a:rPr lang="de-DE" sz="1200" b="1" i="0" kern="1200" dirty="0" smtClean="0">
                <a:solidFill>
                  <a:schemeClr val="tx1"/>
                </a:solidFill>
                <a:effectLst/>
                <a:latin typeface="+mn-lt"/>
                <a:ea typeface="+mn-ea"/>
                <a:cs typeface="+mn-cs"/>
              </a:rPr>
              <a:t>Klärung des Anliegens</a:t>
            </a:r>
          </a:p>
          <a:p>
            <a:r>
              <a:rPr lang="de-DE" sz="1200" b="0" i="0" kern="1200" dirty="0" smtClean="0">
                <a:solidFill>
                  <a:schemeClr val="tx1"/>
                </a:solidFill>
                <a:effectLst/>
                <a:latin typeface="+mn-lt"/>
                <a:ea typeface="+mn-ea"/>
                <a:cs typeface="+mn-cs"/>
              </a:rPr>
              <a:t>Diese Phase dient dazu, das eigentliche Beratungsanliegen zu besprechen und zu konkretisieren. Dabei ist es wichtig, aktiv zuzuhören, Eltern berichten zu lassen, interessiert nachzufragen und am Ende den Erwartungshorizont (Ziel des Gesprächs) festzulegen.</a:t>
            </a:r>
          </a:p>
          <a:p>
            <a:r>
              <a:rPr lang="de-DE" sz="1200" b="1" i="0" kern="1200" dirty="0" smtClean="0">
                <a:solidFill>
                  <a:schemeClr val="tx1"/>
                </a:solidFill>
                <a:effectLst/>
                <a:latin typeface="+mn-lt"/>
                <a:ea typeface="+mn-ea"/>
                <a:cs typeface="+mn-cs"/>
              </a:rPr>
              <a:t>Analyse der Situation</a:t>
            </a:r>
          </a:p>
          <a:p>
            <a:r>
              <a:rPr lang="de-DE" sz="1200" b="0" i="0" kern="1200" dirty="0" smtClean="0">
                <a:solidFill>
                  <a:schemeClr val="tx1"/>
                </a:solidFill>
                <a:effectLst/>
                <a:latin typeface="+mn-lt"/>
                <a:ea typeface="+mn-ea"/>
                <a:cs typeface="+mn-cs"/>
              </a:rPr>
              <a:t>In dieser Phase wird das Beratungsanliegen näher beleuchtet. Alle erforderlichen Informationen werden zusammengetragen, ggf. Abläufe rekonstruiert, Gefühle/Emotionen können angesprochen, Gedanken, Empfindungen sowie Assoziationen gesammelt werden. Alles, was nötig ist, um die Situation zu analysieren, wird an dieser Stelle gebündelt.</a:t>
            </a:r>
          </a:p>
          <a:p>
            <a:r>
              <a:rPr lang="de-DE" sz="1200" b="1" i="0" kern="1200" dirty="0" smtClean="0">
                <a:solidFill>
                  <a:schemeClr val="tx1"/>
                </a:solidFill>
                <a:effectLst/>
                <a:latin typeface="+mn-lt"/>
                <a:ea typeface="+mn-ea"/>
                <a:cs typeface="+mn-cs"/>
              </a:rPr>
              <a:t>Erarbeitung von Lösungsperspektiven</a:t>
            </a:r>
          </a:p>
          <a:p>
            <a:r>
              <a:rPr lang="de-DE" sz="1200" b="0" i="0" kern="1200" dirty="0" smtClean="0">
                <a:solidFill>
                  <a:schemeClr val="tx1"/>
                </a:solidFill>
                <a:effectLst/>
                <a:latin typeface="+mn-lt"/>
                <a:ea typeface="+mn-ea"/>
                <a:cs typeface="+mn-cs"/>
              </a:rPr>
              <a:t>Die zusammengetragenen Informationen werden im Hinblick auf das Beratungsanliegen bzw. die Situation in dieser Phase reflektiert und bewertet. Es folgt das gemeinsame Erarbeiten von Lösungs- oder auch Umsetzungsmöglichkeiten. Die Bandbreite möglicher Lösungsperspektiven ist groß. Das kann das gemeinsamen Überlegen von konkreten Maßnahmen sein, die helfen könnten, oder auch die Weitervermittlung an Institutionen oder Beratungsstellen.</a:t>
            </a:r>
          </a:p>
          <a:p>
            <a:r>
              <a:rPr lang="de-DE" sz="1200" b="1" i="0" kern="1200" dirty="0" smtClean="0">
                <a:solidFill>
                  <a:schemeClr val="tx1"/>
                </a:solidFill>
                <a:effectLst/>
                <a:latin typeface="+mn-lt"/>
                <a:ea typeface="+mn-ea"/>
                <a:cs typeface="+mn-cs"/>
              </a:rPr>
              <a:t>Abschluss</a:t>
            </a:r>
          </a:p>
          <a:p>
            <a:r>
              <a:rPr lang="de-DE" sz="1200" b="0" i="0" kern="1200" dirty="0" smtClean="0">
                <a:solidFill>
                  <a:schemeClr val="tx1"/>
                </a:solidFill>
                <a:effectLst/>
                <a:latin typeface="+mn-lt"/>
                <a:ea typeface="+mn-ea"/>
                <a:cs typeface="+mn-cs"/>
              </a:rPr>
              <a:t>In dieser Phase werden die Ergebnisse und wichtigsten Gesprächspunkte im Hinblick auf das Gesprächsziel zusammengefasst. Die nächsten Schritte und ggf. weitere Gesprächstermine werden (nach Möglichkeit schriftlich) vereinbart.</a:t>
            </a:r>
          </a:p>
          <a:p>
            <a:r>
              <a:rPr lang="de-DE" sz="1200" b="0" i="0" kern="1200" dirty="0" smtClean="0">
                <a:solidFill>
                  <a:schemeClr val="tx1"/>
                </a:solidFill>
                <a:effectLst/>
                <a:latin typeface="+mn-lt"/>
                <a:ea typeface="+mn-ea"/>
                <a:cs typeface="+mn-cs"/>
              </a:rPr>
              <a:t>Das Gespräch sollte mit einer Metakommunikation („Wie geht es Ihnen jetzt?“), einem kurzen Austausch/Small Talk und einer persönlichen Verabschiedung beendet werden.</a:t>
            </a:r>
          </a:p>
          <a:p>
            <a:endParaRPr lang="de-DE" sz="1200" dirty="0"/>
          </a:p>
        </p:txBody>
      </p:sp>
      <p:sp>
        <p:nvSpPr>
          <p:cNvPr id="4" name="Foliennummernplatzhalter 3"/>
          <p:cNvSpPr>
            <a:spLocks noGrp="1"/>
          </p:cNvSpPr>
          <p:nvPr>
            <p:ph type="sldNum" sz="quarter" idx="10"/>
          </p:nvPr>
        </p:nvSpPr>
        <p:spPr/>
        <p:txBody>
          <a:bodyPr/>
          <a:lstStyle/>
          <a:p>
            <a:pPr>
              <a:defRPr/>
            </a:pPr>
            <a:fld id="{308D9DE7-A185-4332-A0F5-76FD1B436112}" type="slidenum">
              <a:rPr lang="de-DE" smtClean="0"/>
              <a:pPr>
                <a:defRPr/>
              </a:pPr>
              <a:t>27</a:t>
            </a:fld>
            <a:endParaRPr lang="de-DE" dirty="0"/>
          </a:p>
        </p:txBody>
      </p:sp>
    </p:spTree>
    <p:extLst>
      <p:ext uri="{BB962C8B-B14F-4D97-AF65-F5344CB8AC3E}">
        <p14:creationId xmlns:p14="http://schemas.microsoft.com/office/powerpoint/2010/main" val="31619546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200" dirty="0"/>
          </a:p>
        </p:txBody>
      </p:sp>
      <p:sp>
        <p:nvSpPr>
          <p:cNvPr id="4" name="Foliennummernplatzhalter 3"/>
          <p:cNvSpPr>
            <a:spLocks noGrp="1"/>
          </p:cNvSpPr>
          <p:nvPr>
            <p:ph type="sldNum" sz="quarter" idx="10"/>
          </p:nvPr>
        </p:nvSpPr>
        <p:spPr/>
        <p:txBody>
          <a:bodyPr/>
          <a:lstStyle/>
          <a:p>
            <a:pPr>
              <a:defRPr/>
            </a:pPr>
            <a:fld id="{308D9DE7-A185-4332-A0F5-76FD1B436112}" type="slidenum">
              <a:rPr lang="de-DE" smtClean="0"/>
              <a:pPr>
                <a:defRPr/>
              </a:pPr>
              <a:t>28</a:t>
            </a:fld>
            <a:endParaRPr lang="de-DE" dirty="0"/>
          </a:p>
        </p:txBody>
      </p:sp>
    </p:spTree>
    <p:extLst>
      <p:ext uri="{BB962C8B-B14F-4D97-AF65-F5344CB8AC3E}">
        <p14:creationId xmlns:p14="http://schemas.microsoft.com/office/powerpoint/2010/main" val="18703044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200" dirty="0"/>
          </a:p>
        </p:txBody>
      </p:sp>
      <p:sp>
        <p:nvSpPr>
          <p:cNvPr id="4" name="Foliennummernplatzhalter 3"/>
          <p:cNvSpPr>
            <a:spLocks noGrp="1"/>
          </p:cNvSpPr>
          <p:nvPr>
            <p:ph type="sldNum" sz="quarter" idx="10"/>
          </p:nvPr>
        </p:nvSpPr>
        <p:spPr/>
        <p:txBody>
          <a:bodyPr/>
          <a:lstStyle/>
          <a:p>
            <a:pPr>
              <a:defRPr/>
            </a:pPr>
            <a:fld id="{308D9DE7-A185-4332-A0F5-76FD1B436112}" type="slidenum">
              <a:rPr lang="de-DE" smtClean="0"/>
              <a:pPr>
                <a:defRPr/>
              </a:pPr>
              <a:t>29</a:t>
            </a:fld>
            <a:endParaRPr lang="de-DE" dirty="0"/>
          </a:p>
        </p:txBody>
      </p:sp>
    </p:spTree>
    <p:extLst>
      <p:ext uri="{BB962C8B-B14F-4D97-AF65-F5344CB8AC3E}">
        <p14:creationId xmlns:p14="http://schemas.microsoft.com/office/powerpoint/2010/main" val="2008744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TextEdit="1"/>
          </p:cNvSpPr>
          <p:nvPr>
            <p:ph type="sldImg"/>
          </p:nvPr>
        </p:nvSpPr>
        <p:spPr bwMode="auto">
          <a:noFill/>
          <a:ln>
            <a:solidFill>
              <a:srgbClr val="000000"/>
            </a:solidFill>
            <a:miter lim="800000"/>
            <a:headEnd/>
            <a:tailEnd/>
          </a:ln>
        </p:spPr>
      </p:sp>
      <p:sp>
        <p:nvSpPr>
          <p:cNvPr id="14338" name="Rectangle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endParaRPr lang="de-DE" altLang="de-DE" i="0" baseline="0" dirty="0" smtClean="0">
              <a:latin typeface="+mj-lt"/>
            </a:endParaRPr>
          </a:p>
        </p:txBody>
      </p:sp>
    </p:spTree>
    <p:extLst>
      <p:ext uri="{BB962C8B-B14F-4D97-AF65-F5344CB8AC3E}">
        <p14:creationId xmlns:p14="http://schemas.microsoft.com/office/powerpoint/2010/main" val="5502917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i="0" kern="1200" dirty="0" smtClean="0">
                <a:solidFill>
                  <a:schemeClr val="tx1"/>
                </a:solidFill>
                <a:effectLst/>
                <a:latin typeface="+mn-lt"/>
                <a:ea typeface="+mn-ea"/>
                <a:cs typeface="+mn-cs"/>
              </a:rPr>
              <a:t>Rahmensetzung</a:t>
            </a:r>
          </a:p>
          <a:p>
            <a:r>
              <a:rPr lang="de-DE" sz="1200" b="0" i="0" kern="1200" dirty="0" smtClean="0">
                <a:solidFill>
                  <a:schemeClr val="tx1"/>
                </a:solidFill>
                <a:effectLst/>
                <a:latin typeface="+mn-lt"/>
                <a:ea typeface="+mn-ea"/>
                <a:cs typeface="+mn-cs"/>
              </a:rPr>
              <a:t>Wie in allen Gesprächen sollte vorab Klarheit über das Thema und die Zielsetzung bzw. den Erwartungshorizont herrschen, um – gerade bei schwierigen Gesprächen – keinen Nährboden für aufkeimende Ängste durch Unklarheit zu bieten. Im Gegensatz zu Beratungsgesprächen ist hier ein Vorspann mit Small Talk nicht immer stimmig, da es den Eindruck eines „Reden um den heißen Brei“ erwecken könnte. Es würde zudem besondere Kraft kosten, bei dem inhaltlichen Wechsel von freundlichem Smalltalk hin zu Kritik weiterhin zugewandt zu bleiben. Außerdem besteht die Gefahr, durch nettes Plaudern im Vorfeld die eigenen Aussagen abzuschwächen. Es gilt die Faustregel: Je unangenehmer ein Gespräch zu werden droht, desto schneller sollte man zur Sache kommen. Um das Gegenüber nicht zu überrumpeln und einen akzeptablen Einstieg zu finden, sollte man den Rahmen des Gesprächs setzen: Thema und Zielsetzung/Erwartungshorizont.</a:t>
            </a:r>
          </a:p>
          <a:p>
            <a:r>
              <a:rPr lang="de-DE" sz="1200" b="1" i="0" kern="1200" dirty="0" smtClean="0">
                <a:solidFill>
                  <a:schemeClr val="tx1"/>
                </a:solidFill>
                <a:effectLst/>
                <a:latin typeface="+mn-lt"/>
                <a:ea typeface="+mn-ea"/>
                <a:cs typeface="+mn-cs"/>
              </a:rPr>
              <a:t>Austausch der Sichtweisen</a:t>
            </a:r>
          </a:p>
          <a:p>
            <a:r>
              <a:rPr lang="de-DE" sz="1200" b="0" i="0" kern="1200" dirty="0" smtClean="0">
                <a:solidFill>
                  <a:schemeClr val="tx1"/>
                </a:solidFill>
                <a:effectLst/>
                <a:latin typeface="+mn-lt"/>
                <a:ea typeface="+mn-ea"/>
                <a:cs typeface="+mn-cs"/>
              </a:rPr>
              <a:t>In dieser Phase werden nacheinander die Sichtweisen dargelegt. Es ist die Phase des (aktiven) Zuhörens. Probleme, Konflikte werden angesprochen, Gefühle zum Ausdruck gebracht. Dabei sollte die- oder derjenige, die oder der berichtet, möglichst sachlich bleiben und Ich-Botschaften senden. Die- oder derjenige, die oder der zuhört, sollte beim Zuhören bleiben und – wenn überhaupt – an dieser Stelle lediglich Verständnisfragen stellen. Bewertende oder gar abwertende Äußerungen von beiden Seiten sind destruktiv und drängen das Gegenüber oft in eine Rolle des Rechtfertigens.</a:t>
            </a:r>
          </a:p>
          <a:p>
            <a:r>
              <a:rPr lang="de-DE" sz="1200" b="1" i="0" kern="1200" dirty="0" smtClean="0">
                <a:solidFill>
                  <a:schemeClr val="tx1"/>
                </a:solidFill>
                <a:effectLst/>
                <a:latin typeface="+mn-lt"/>
                <a:ea typeface="+mn-ea"/>
                <a:cs typeface="+mn-cs"/>
              </a:rPr>
              <a:t>Aushandeln von Lösungen</a:t>
            </a:r>
          </a:p>
          <a:p>
            <a:r>
              <a:rPr lang="de-DE" sz="1200" b="0" i="0" kern="1200" dirty="0" smtClean="0">
                <a:solidFill>
                  <a:schemeClr val="tx1"/>
                </a:solidFill>
                <a:effectLst/>
                <a:latin typeface="+mn-lt"/>
                <a:ea typeface="+mn-ea"/>
                <a:cs typeface="+mn-cs"/>
              </a:rPr>
              <a:t>Ist der Konfliktpunkt soweit aufbereitet oder ist Kritik angebracht und sind die Sichtweisen ausgetauscht worden, geht es nun darum, gemeinsam nach Lösungen zu suchen und diese auch auszuhandeln. Wichtig sind in dieser Phase einvernehmliche Lösungen, die von beiden Seiten akzeptiert werden.</a:t>
            </a:r>
          </a:p>
          <a:p>
            <a:r>
              <a:rPr lang="de-DE" sz="1200" b="1" i="0" kern="1200" dirty="0" smtClean="0">
                <a:solidFill>
                  <a:schemeClr val="tx1"/>
                </a:solidFill>
                <a:effectLst/>
                <a:latin typeface="+mn-lt"/>
                <a:ea typeface="+mn-ea"/>
                <a:cs typeface="+mn-cs"/>
              </a:rPr>
              <a:t>Treffen von Vereinbarungen</a:t>
            </a:r>
          </a:p>
          <a:p>
            <a:r>
              <a:rPr lang="de-DE" sz="1200" b="0" i="0" kern="1200" dirty="0" smtClean="0">
                <a:solidFill>
                  <a:schemeClr val="tx1"/>
                </a:solidFill>
                <a:effectLst/>
                <a:latin typeface="+mn-lt"/>
                <a:ea typeface="+mn-ea"/>
                <a:cs typeface="+mn-cs"/>
              </a:rPr>
              <a:t>Wie auch in einem Beratungsgespräch sollten die Ergebnisse bzw. getroffene Vereinbarungen schriftlich fixiert werden. Falls der Konflikt nicht gelöst werden kann, die Situation noch immer schwierig ist, ist es wichtig, das Gespräch möglichst positiv mit freundlichen aufmunternden (Abschieds-) Worten zu beenden.</a:t>
            </a:r>
          </a:p>
          <a:p>
            <a:endParaRPr lang="de-DE" sz="1200" dirty="0"/>
          </a:p>
        </p:txBody>
      </p:sp>
      <p:sp>
        <p:nvSpPr>
          <p:cNvPr id="4" name="Foliennummernplatzhalter 3"/>
          <p:cNvSpPr>
            <a:spLocks noGrp="1"/>
          </p:cNvSpPr>
          <p:nvPr>
            <p:ph type="sldNum" sz="quarter" idx="10"/>
          </p:nvPr>
        </p:nvSpPr>
        <p:spPr/>
        <p:txBody>
          <a:bodyPr/>
          <a:lstStyle/>
          <a:p>
            <a:pPr>
              <a:defRPr/>
            </a:pPr>
            <a:fld id="{308D9DE7-A185-4332-A0F5-76FD1B436112}" type="slidenum">
              <a:rPr lang="de-DE" smtClean="0"/>
              <a:pPr>
                <a:defRPr/>
              </a:pPr>
              <a:t>30</a:t>
            </a:fld>
            <a:endParaRPr lang="de-DE" dirty="0"/>
          </a:p>
        </p:txBody>
      </p:sp>
    </p:spTree>
    <p:extLst>
      <p:ext uri="{BB962C8B-B14F-4D97-AF65-F5344CB8AC3E}">
        <p14:creationId xmlns:p14="http://schemas.microsoft.com/office/powerpoint/2010/main" val="21985093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endParaRPr lang="de-DE" dirty="0" smtClean="0"/>
          </a:p>
        </p:txBody>
      </p:sp>
      <p:sp>
        <p:nvSpPr>
          <p:cNvPr id="4" name="Foliennummernplatzhalter 3"/>
          <p:cNvSpPr>
            <a:spLocks noGrp="1"/>
          </p:cNvSpPr>
          <p:nvPr>
            <p:ph type="sldNum" sz="quarter" idx="10"/>
          </p:nvPr>
        </p:nvSpPr>
        <p:spPr/>
        <p:txBody>
          <a:bodyPr/>
          <a:lstStyle/>
          <a:p>
            <a:pPr>
              <a:defRPr/>
            </a:pPr>
            <a:fld id="{308D9DE7-A185-4332-A0F5-76FD1B436112}" type="slidenum">
              <a:rPr lang="de-DE" smtClean="0"/>
              <a:pPr>
                <a:defRPr/>
              </a:pPr>
              <a:t>31</a:t>
            </a:fld>
            <a:endParaRPr lang="de-DE" dirty="0"/>
          </a:p>
        </p:txBody>
      </p:sp>
    </p:spTree>
    <p:extLst>
      <p:ext uri="{BB962C8B-B14F-4D97-AF65-F5344CB8AC3E}">
        <p14:creationId xmlns:p14="http://schemas.microsoft.com/office/powerpoint/2010/main" val="38139892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endParaRPr lang="de-DE" dirty="0" smtClean="0"/>
          </a:p>
        </p:txBody>
      </p:sp>
      <p:sp>
        <p:nvSpPr>
          <p:cNvPr id="4" name="Foliennummernplatzhalter 3"/>
          <p:cNvSpPr>
            <a:spLocks noGrp="1"/>
          </p:cNvSpPr>
          <p:nvPr>
            <p:ph type="sldNum" sz="quarter" idx="10"/>
          </p:nvPr>
        </p:nvSpPr>
        <p:spPr/>
        <p:txBody>
          <a:bodyPr/>
          <a:lstStyle/>
          <a:p>
            <a:pPr>
              <a:defRPr/>
            </a:pPr>
            <a:fld id="{308D9DE7-A185-4332-A0F5-76FD1B436112}" type="slidenum">
              <a:rPr lang="de-DE" smtClean="0"/>
              <a:pPr>
                <a:defRPr/>
              </a:pPr>
              <a:t>32</a:t>
            </a:fld>
            <a:endParaRPr lang="de-DE" dirty="0"/>
          </a:p>
        </p:txBody>
      </p:sp>
    </p:spTree>
    <p:extLst>
      <p:ext uri="{BB962C8B-B14F-4D97-AF65-F5344CB8AC3E}">
        <p14:creationId xmlns:p14="http://schemas.microsoft.com/office/powerpoint/2010/main" val="26895604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dirty="0" smtClean="0"/>
              <a:t>1. Gespräch mit dem eigenen Kind</a:t>
            </a:r>
            <a:endParaRPr lang="de-DE" sz="1200" dirty="0" smtClean="0"/>
          </a:p>
          <a:p>
            <a:r>
              <a:rPr lang="de-DE" sz="1200" dirty="0" smtClean="0"/>
              <a:t>Eltern sollten zuerst mit ihrem Kind über den Vorfall sprechen (z. B. ein Fehlverhalten der Lehrkraft gegenüber) und fragen, was genau passiert ist, welchen Anteil ihr Kind hat und vor allem, wie es die Situation sieht. Eltern kennen ihr Kind am besten und können meist einschätzen, ob die Schilderungen dem Vorfall entsprechen könnten. In Absprache mit ihrem Kind könnten Eltern auch Mitschülerinnen und -schüler, die dabei bzw. beteiligt waren, ebenfalls zu dem Sachverhalt befragen.</a:t>
            </a:r>
          </a:p>
          <a:p>
            <a:r>
              <a:rPr lang="de-DE" sz="1200" b="1" dirty="0" smtClean="0"/>
              <a:t>2. Gespräch mit der betroffenen Lehrkraft</a:t>
            </a:r>
            <a:endParaRPr lang="de-DE" sz="1200" dirty="0" smtClean="0"/>
          </a:p>
          <a:p>
            <a:r>
              <a:rPr lang="de-DE" sz="1200" dirty="0" smtClean="0"/>
              <a:t>Der nächste Schritt – falls notwendig – wäre, einen Gesprächstermin mit der betroffenen Lehrkraft zu vereinbaren. Dieses Gespräch sollte gedanklich vorbereitet werden, vielleicht auch schriftlich. Man sollte sich Zeit nehmen und versuchen, das Gespräch möglichst ruhig und sachlich zu führen. Oft ist es, dass so Fragen geklärt bzw. Missverständnisse ausgeräumt werden.</a:t>
            </a:r>
          </a:p>
          <a:p>
            <a:r>
              <a:rPr lang="de-DE" sz="1200" dirty="0" smtClean="0"/>
              <a:t>Darüber hinaus können Eltern sich auch Beratung und Unterstützung holen, indem z. B. die oder der Klassenpflegschaftsvorsitzende hinzugezogen wird. Wer sich sprachlich nicht sicher fühlt, könnte auch jemanden bitten, während des Gesprächs zu übersetzen. Im Falle einer Begleitung sollte das jedoch der Lehrkraft vorher mitgeteilt werden.</a:t>
            </a:r>
          </a:p>
          <a:p>
            <a:r>
              <a:rPr lang="de-DE" sz="1200" b="1" dirty="0" smtClean="0"/>
              <a:t>3. ggf. Gespräch mit der Schulleitung</a:t>
            </a:r>
            <a:endParaRPr lang="de-DE" sz="1200" dirty="0" smtClean="0"/>
          </a:p>
          <a:p>
            <a:r>
              <a:rPr lang="de-DE" sz="1200" dirty="0" smtClean="0"/>
              <a:t>Erst wenn die Meinungsverschiedenheiten weiterhin bestehen und es zu keiner einvernehmlichen Klärung gekommen ist, sollten sich Eltern an die Schulleitung wenden. Wenn es darüber hinaus Klärungsbedarf gibt, könnten sie sich auch an die zuständige Schulaufsicht wenden.</a:t>
            </a:r>
          </a:p>
          <a:p>
            <a:r>
              <a:rPr lang="de-DE" sz="1200" dirty="0" smtClean="0"/>
              <a:t>(Quelle: vgl. </a:t>
            </a:r>
            <a:r>
              <a:rPr lang="de-DE" sz="1200" dirty="0" smtClean="0">
                <a:hlinkClick r:id="rId3"/>
              </a:rPr>
              <a:t>Elternmitwirkung in Rheinland-Pfalz (PDF, 1.2MB)</a:t>
            </a:r>
            <a:r>
              <a:rPr lang="de-DE" sz="1200" dirty="0" smtClean="0"/>
              <a:t>)</a:t>
            </a:r>
            <a:endParaRPr lang="de-DE" sz="1200" dirty="0"/>
          </a:p>
        </p:txBody>
      </p:sp>
      <p:sp>
        <p:nvSpPr>
          <p:cNvPr id="4" name="Foliennummernplatzhalter 3"/>
          <p:cNvSpPr>
            <a:spLocks noGrp="1"/>
          </p:cNvSpPr>
          <p:nvPr>
            <p:ph type="sldNum" sz="quarter" idx="10"/>
          </p:nvPr>
        </p:nvSpPr>
        <p:spPr/>
        <p:txBody>
          <a:bodyPr/>
          <a:lstStyle/>
          <a:p>
            <a:pPr>
              <a:defRPr/>
            </a:pPr>
            <a:fld id="{308D9DE7-A185-4332-A0F5-76FD1B436112}" type="slidenum">
              <a:rPr lang="de-DE" smtClean="0"/>
              <a:pPr>
                <a:defRPr/>
              </a:pPr>
              <a:t>33</a:t>
            </a:fld>
            <a:endParaRPr lang="de-DE" dirty="0"/>
          </a:p>
        </p:txBody>
      </p:sp>
    </p:spTree>
    <p:extLst>
      <p:ext uri="{BB962C8B-B14F-4D97-AF65-F5344CB8AC3E}">
        <p14:creationId xmlns:p14="http://schemas.microsoft.com/office/powerpoint/2010/main" val="38881972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endParaRPr lang="de-DE" dirty="0" smtClean="0"/>
          </a:p>
        </p:txBody>
      </p:sp>
      <p:sp>
        <p:nvSpPr>
          <p:cNvPr id="4" name="Foliennummernplatzhalter 3"/>
          <p:cNvSpPr>
            <a:spLocks noGrp="1"/>
          </p:cNvSpPr>
          <p:nvPr>
            <p:ph type="sldNum" sz="quarter" idx="10"/>
          </p:nvPr>
        </p:nvSpPr>
        <p:spPr/>
        <p:txBody>
          <a:bodyPr/>
          <a:lstStyle/>
          <a:p>
            <a:pPr>
              <a:defRPr/>
            </a:pPr>
            <a:fld id="{308D9DE7-A185-4332-A0F5-76FD1B436112}" type="slidenum">
              <a:rPr lang="de-DE" smtClean="0"/>
              <a:pPr>
                <a:defRPr/>
              </a:pPr>
              <a:t>34</a:t>
            </a:fld>
            <a:endParaRPr lang="de-DE" dirty="0"/>
          </a:p>
        </p:txBody>
      </p:sp>
    </p:spTree>
    <p:extLst>
      <p:ext uri="{BB962C8B-B14F-4D97-AF65-F5344CB8AC3E}">
        <p14:creationId xmlns:p14="http://schemas.microsoft.com/office/powerpoint/2010/main" val="22225910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endParaRPr lang="de-DE" dirty="0" smtClean="0"/>
          </a:p>
        </p:txBody>
      </p:sp>
      <p:sp>
        <p:nvSpPr>
          <p:cNvPr id="4" name="Foliennummernplatzhalter 3"/>
          <p:cNvSpPr>
            <a:spLocks noGrp="1"/>
          </p:cNvSpPr>
          <p:nvPr>
            <p:ph type="sldNum" sz="quarter" idx="10"/>
          </p:nvPr>
        </p:nvSpPr>
        <p:spPr/>
        <p:txBody>
          <a:bodyPr/>
          <a:lstStyle/>
          <a:p>
            <a:pPr>
              <a:defRPr/>
            </a:pPr>
            <a:fld id="{308D9DE7-A185-4332-A0F5-76FD1B436112}" type="slidenum">
              <a:rPr lang="de-DE" smtClean="0"/>
              <a:pPr>
                <a:defRPr/>
              </a:pPr>
              <a:t>35</a:t>
            </a:fld>
            <a:endParaRPr lang="de-DE" dirty="0"/>
          </a:p>
        </p:txBody>
      </p:sp>
    </p:spTree>
    <p:extLst>
      <p:ext uri="{BB962C8B-B14F-4D97-AF65-F5344CB8AC3E}">
        <p14:creationId xmlns:p14="http://schemas.microsoft.com/office/powerpoint/2010/main" val="13927349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endParaRPr lang="de-DE" dirty="0" smtClean="0"/>
          </a:p>
        </p:txBody>
      </p:sp>
      <p:sp>
        <p:nvSpPr>
          <p:cNvPr id="4" name="Foliennummernplatzhalter 3"/>
          <p:cNvSpPr>
            <a:spLocks noGrp="1"/>
          </p:cNvSpPr>
          <p:nvPr>
            <p:ph type="sldNum" sz="quarter" idx="10"/>
          </p:nvPr>
        </p:nvSpPr>
        <p:spPr/>
        <p:txBody>
          <a:bodyPr/>
          <a:lstStyle/>
          <a:p>
            <a:pPr>
              <a:defRPr/>
            </a:pPr>
            <a:fld id="{308D9DE7-A185-4332-A0F5-76FD1B436112}" type="slidenum">
              <a:rPr lang="de-DE" smtClean="0"/>
              <a:pPr>
                <a:defRPr/>
              </a:pPr>
              <a:t>36</a:t>
            </a:fld>
            <a:endParaRPr lang="de-DE" dirty="0"/>
          </a:p>
        </p:txBody>
      </p:sp>
    </p:spTree>
    <p:extLst>
      <p:ext uri="{BB962C8B-B14F-4D97-AF65-F5344CB8AC3E}">
        <p14:creationId xmlns:p14="http://schemas.microsoft.com/office/powerpoint/2010/main" val="9796313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50000"/>
              </a:lnSpc>
            </a:pPr>
            <a:endParaRPr lang="de-DE" sz="800" dirty="0"/>
          </a:p>
        </p:txBody>
      </p:sp>
      <p:sp>
        <p:nvSpPr>
          <p:cNvPr id="4" name="Foliennummernplatzhalter 3"/>
          <p:cNvSpPr>
            <a:spLocks noGrp="1"/>
          </p:cNvSpPr>
          <p:nvPr>
            <p:ph type="sldNum" sz="quarter" idx="10"/>
          </p:nvPr>
        </p:nvSpPr>
        <p:spPr/>
        <p:txBody>
          <a:bodyPr/>
          <a:lstStyle/>
          <a:p>
            <a:pPr>
              <a:defRPr/>
            </a:pPr>
            <a:fld id="{308D9DE7-A185-4332-A0F5-76FD1B436112}" type="slidenum">
              <a:rPr lang="de-DE" smtClean="0"/>
              <a:pPr>
                <a:defRPr/>
              </a:pPr>
              <a:t>37</a:t>
            </a:fld>
            <a:endParaRPr lang="de-DE" dirty="0"/>
          </a:p>
        </p:txBody>
      </p:sp>
    </p:spTree>
    <p:extLst>
      <p:ext uri="{BB962C8B-B14F-4D97-AF65-F5344CB8AC3E}">
        <p14:creationId xmlns:p14="http://schemas.microsoft.com/office/powerpoint/2010/main" val="34667684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50000"/>
              </a:lnSpc>
            </a:pPr>
            <a:r>
              <a:rPr lang="de-DE" sz="1200" b="1" dirty="0" smtClean="0"/>
              <a:t>„Rhetorisches Dreieck“ (nach Aristoteles)</a:t>
            </a:r>
          </a:p>
          <a:p>
            <a:pPr marL="342900" indent="-342900">
              <a:lnSpc>
                <a:spcPct val="150000"/>
              </a:lnSpc>
              <a:buFontTx/>
              <a:buChar char="-"/>
            </a:pPr>
            <a:r>
              <a:rPr lang="de-DE" sz="1200" dirty="0" smtClean="0"/>
              <a:t>Fokus Zuhörinnen/Zuhörer (emotionale Verbindung zum Publikum)</a:t>
            </a:r>
          </a:p>
          <a:p>
            <a:pPr marL="342900" indent="-342900">
              <a:lnSpc>
                <a:spcPct val="150000"/>
              </a:lnSpc>
              <a:buFontTx/>
              <a:buChar char="-"/>
            </a:pPr>
            <a:r>
              <a:rPr lang="de-DE" sz="1200" dirty="0" smtClean="0"/>
              <a:t>Fokus Thema („Daten, Zahlen, Fakten“)</a:t>
            </a:r>
          </a:p>
          <a:p>
            <a:pPr marL="342900" indent="-342900">
              <a:lnSpc>
                <a:spcPct val="150000"/>
              </a:lnSpc>
              <a:buFontTx/>
              <a:buChar char="-"/>
            </a:pPr>
            <a:r>
              <a:rPr lang="de-DE" sz="1200" dirty="0" smtClean="0"/>
              <a:t>Fokus Ich-Perspektive (als Person überzeugen)</a:t>
            </a:r>
          </a:p>
          <a:p>
            <a:pPr>
              <a:lnSpc>
                <a:spcPct val="150000"/>
              </a:lnSpc>
            </a:pPr>
            <a:r>
              <a:rPr lang="de-DE" sz="1200" dirty="0" smtClean="0"/>
              <a:t> </a:t>
            </a:r>
            <a:r>
              <a:rPr lang="de-DE" sz="800" dirty="0" smtClean="0"/>
              <a:t>(Quelle: https://rhetorik-online.de/rhetorik/) </a:t>
            </a:r>
            <a:endParaRPr lang="de-DE" sz="800" dirty="0"/>
          </a:p>
        </p:txBody>
      </p:sp>
      <p:sp>
        <p:nvSpPr>
          <p:cNvPr id="4" name="Foliennummernplatzhalter 3"/>
          <p:cNvSpPr>
            <a:spLocks noGrp="1"/>
          </p:cNvSpPr>
          <p:nvPr>
            <p:ph type="sldNum" sz="quarter" idx="10"/>
          </p:nvPr>
        </p:nvSpPr>
        <p:spPr/>
        <p:txBody>
          <a:bodyPr/>
          <a:lstStyle/>
          <a:p>
            <a:pPr>
              <a:defRPr/>
            </a:pPr>
            <a:fld id="{308D9DE7-A185-4332-A0F5-76FD1B436112}" type="slidenum">
              <a:rPr lang="de-DE" smtClean="0"/>
              <a:pPr>
                <a:defRPr/>
              </a:pPr>
              <a:t>38</a:t>
            </a:fld>
            <a:endParaRPr lang="de-DE" dirty="0"/>
          </a:p>
        </p:txBody>
      </p:sp>
    </p:spTree>
    <p:extLst>
      <p:ext uri="{BB962C8B-B14F-4D97-AF65-F5344CB8AC3E}">
        <p14:creationId xmlns:p14="http://schemas.microsoft.com/office/powerpoint/2010/main" val="15762781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endParaRPr lang="de-DE" dirty="0" smtClean="0"/>
          </a:p>
        </p:txBody>
      </p:sp>
      <p:sp>
        <p:nvSpPr>
          <p:cNvPr id="4" name="Foliennummernplatzhalter 3"/>
          <p:cNvSpPr>
            <a:spLocks noGrp="1"/>
          </p:cNvSpPr>
          <p:nvPr>
            <p:ph type="sldNum" sz="quarter" idx="10"/>
          </p:nvPr>
        </p:nvSpPr>
        <p:spPr/>
        <p:txBody>
          <a:bodyPr/>
          <a:lstStyle/>
          <a:p>
            <a:pPr>
              <a:defRPr/>
            </a:pPr>
            <a:fld id="{308D9DE7-A185-4332-A0F5-76FD1B436112}" type="slidenum">
              <a:rPr lang="de-DE" smtClean="0"/>
              <a:pPr>
                <a:defRPr/>
              </a:pPr>
              <a:t>39</a:t>
            </a:fld>
            <a:endParaRPr lang="de-DE" dirty="0"/>
          </a:p>
        </p:txBody>
      </p:sp>
    </p:spTree>
    <p:extLst>
      <p:ext uri="{BB962C8B-B14F-4D97-AF65-F5344CB8AC3E}">
        <p14:creationId xmlns:p14="http://schemas.microsoft.com/office/powerpoint/2010/main" val="4279925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de-DE" dirty="0" smtClean="0"/>
              <a:t>Die folgenden</a:t>
            </a:r>
            <a:r>
              <a:rPr lang="de-DE" baseline="0" dirty="0" smtClean="0"/>
              <a:t> Folien beziehen sich auf das Portal.</a:t>
            </a:r>
            <a:endParaRPr lang="de-DE" dirty="0" smtClean="0"/>
          </a:p>
        </p:txBody>
      </p:sp>
      <p:sp>
        <p:nvSpPr>
          <p:cNvPr id="4" name="Foliennummernplatzhalter 3"/>
          <p:cNvSpPr>
            <a:spLocks noGrp="1"/>
          </p:cNvSpPr>
          <p:nvPr>
            <p:ph type="sldNum" sz="quarter" idx="10"/>
          </p:nvPr>
        </p:nvSpPr>
        <p:spPr/>
        <p:txBody>
          <a:bodyPr/>
          <a:lstStyle/>
          <a:p>
            <a:pPr>
              <a:defRPr/>
            </a:pPr>
            <a:fld id="{308D9DE7-A185-4332-A0F5-76FD1B436112}" type="slidenum">
              <a:rPr lang="de-DE" smtClean="0"/>
              <a:pPr>
                <a:defRPr/>
              </a:pPr>
              <a:t>4</a:t>
            </a:fld>
            <a:endParaRPr lang="de-DE" dirty="0"/>
          </a:p>
        </p:txBody>
      </p:sp>
    </p:spTree>
    <p:extLst>
      <p:ext uri="{BB962C8B-B14F-4D97-AF65-F5344CB8AC3E}">
        <p14:creationId xmlns:p14="http://schemas.microsoft.com/office/powerpoint/2010/main" val="26900884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endParaRPr lang="de-DE" dirty="0" smtClean="0"/>
          </a:p>
        </p:txBody>
      </p:sp>
      <p:sp>
        <p:nvSpPr>
          <p:cNvPr id="4" name="Foliennummernplatzhalter 3"/>
          <p:cNvSpPr>
            <a:spLocks noGrp="1"/>
          </p:cNvSpPr>
          <p:nvPr>
            <p:ph type="sldNum" sz="quarter" idx="10"/>
          </p:nvPr>
        </p:nvSpPr>
        <p:spPr/>
        <p:txBody>
          <a:bodyPr/>
          <a:lstStyle/>
          <a:p>
            <a:pPr>
              <a:defRPr/>
            </a:pPr>
            <a:fld id="{308D9DE7-A185-4332-A0F5-76FD1B436112}" type="slidenum">
              <a:rPr lang="de-DE" smtClean="0"/>
              <a:pPr>
                <a:defRPr/>
              </a:pPr>
              <a:t>40</a:t>
            </a:fld>
            <a:endParaRPr lang="de-DE" dirty="0"/>
          </a:p>
        </p:txBody>
      </p:sp>
    </p:spTree>
    <p:extLst>
      <p:ext uri="{BB962C8B-B14F-4D97-AF65-F5344CB8AC3E}">
        <p14:creationId xmlns:p14="http://schemas.microsoft.com/office/powerpoint/2010/main" val="34834887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endParaRPr lang="de-DE" dirty="0" smtClean="0"/>
          </a:p>
        </p:txBody>
      </p:sp>
      <p:sp>
        <p:nvSpPr>
          <p:cNvPr id="4" name="Foliennummernplatzhalter 3"/>
          <p:cNvSpPr>
            <a:spLocks noGrp="1"/>
          </p:cNvSpPr>
          <p:nvPr>
            <p:ph type="sldNum" sz="quarter" idx="10"/>
          </p:nvPr>
        </p:nvSpPr>
        <p:spPr/>
        <p:txBody>
          <a:bodyPr/>
          <a:lstStyle/>
          <a:p>
            <a:pPr>
              <a:defRPr/>
            </a:pPr>
            <a:fld id="{308D9DE7-A185-4332-A0F5-76FD1B436112}" type="slidenum">
              <a:rPr lang="de-DE" smtClean="0"/>
              <a:pPr>
                <a:defRPr/>
              </a:pPr>
              <a:t>41</a:t>
            </a:fld>
            <a:endParaRPr lang="de-DE" dirty="0"/>
          </a:p>
        </p:txBody>
      </p:sp>
    </p:spTree>
    <p:extLst>
      <p:ext uri="{BB962C8B-B14F-4D97-AF65-F5344CB8AC3E}">
        <p14:creationId xmlns:p14="http://schemas.microsoft.com/office/powerpoint/2010/main" val="3980982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endParaRPr lang="de-DE" dirty="0" smtClean="0"/>
          </a:p>
        </p:txBody>
      </p:sp>
      <p:sp>
        <p:nvSpPr>
          <p:cNvPr id="4" name="Foliennummernplatzhalter 3"/>
          <p:cNvSpPr>
            <a:spLocks noGrp="1"/>
          </p:cNvSpPr>
          <p:nvPr>
            <p:ph type="sldNum" sz="quarter" idx="10"/>
          </p:nvPr>
        </p:nvSpPr>
        <p:spPr/>
        <p:txBody>
          <a:bodyPr/>
          <a:lstStyle/>
          <a:p>
            <a:pPr>
              <a:defRPr/>
            </a:pPr>
            <a:fld id="{308D9DE7-A185-4332-A0F5-76FD1B436112}" type="slidenum">
              <a:rPr lang="de-DE" smtClean="0"/>
              <a:pPr>
                <a:defRPr/>
              </a:pPr>
              <a:t>42</a:t>
            </a:fld>
            <a:endParaRPr lang="de-DE" dirty="0"/>
          </a:p>
        </p:txBody>
      </p:sp>
    </p:spTree>
    <p:extLst>
      <p:ext uri="{BB962C8B-B14F-4D97-AF65-F5344CB8AC3E}">
        <p14:creationId xmlns:p14="http://schemas.microsoft.com/office/powerpoint/2010/main" val="35352489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endParaRPr lang="de-DE" dirty="0" smtClean="0"/>
          </a:p>
        </p:txBody>
      </p:sp>
      <p:sp>
        <p:nvSpPr>
          <p:cNvPr id="4" name="Foliennummernplatzhalter 3"/>
          <p:cNvSpPr>
            <a:spLocks noGrp="1"/>
          </p:cNvSpPr>
          <p:nvPr>
            <p:ph type="sldNum" sz="quarter" idx="10"/>
          </p:nvPr>
        </p:nvSpPr>
        <p:spPr/>
        <p:txBody>
          <a:bodyPr/>
          <a:lstStyle/>
          <a:p>
            <a:pPr>
              <a:defRPr/>
            </a:pPr>
            <a:fld id="{308D9DE7-A185-4332-A0F5-76FD1B436112}" type="slidenum">
              <a:rPr lang="de-DE" smtClean="0"/>
              <a:pPr>
                <a:defRPr/>
              </a:pPr>
              <a:t>43</a:t>
            </a:fld>
            <a:endParaRPr lang="de-DE" dirty="0"/>
          </a:p>
        </p:txBody>
      </p:sp>
    </p:spTree>
    <p:extLst>
      <p:ext uri="{BB962C8B-B14F-4D97-AF65-F5344CB8AC3E}">
        <p14:creationId xmlns:p14="http://schemas.microsoft.com/office/powerpoint/2010/main" val="6166312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de-DE" dirty="0" smtClean="0"/>
              <a:t>https://www.ibim.de/techniken/2-4.htm</a:t>
            </a:r>
          </a:p>
          <a:p>
            <a:pPr marL="0" indent="0">
              <a:buNone/>
            </a:pPr>
            <a:r>
              <a:rPr lang="de-DE" dirty="0" smtClean="0"/>
              <a:t>https://www.ime-seminare.de/blog/10-spielregeln-fuer-die-erfolgreiche-moderation-von-meetings/</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sz="1200" b="0" dirty="0" smtClean="0">
                <a:solidFill>
                  <a:srgbClr val="FF0000"/>
                </a:solidFill>
              </a:rPr>
              <a:t>https://de.slideshare.net/Gesundheitsteam/prsentation-moderationsmethoden</a:t>
            </a:r>
          </a:p>
          <a:p>
            <a:pPr marL="0" indent="0">
              <a:buNone/>
            </a:pPr>
            <a:endParaRPr lang="de-DE" dirty="0" smtClean="0"/>
          </a:p>
        </p:txBody>
      </p:sp>
      <p:sp>
        <p:nvSpPr>
          <p:cNvPr id="4" name="Foliennummernplatzhalter 3"/>
          <p:cNvSpPr>
            <a:spLocks noGrp="1"/>
          </p:cNvSpPr>
          <p:nvPr>
            <p:ph type="sldNum" sz="quarter" idx="10"/>
          </p:nvPr>
        </p:nvSpPr>
        <p:spPr/>
        <p:txBody>
          <a:bodyPr/>
          <a:lstStyle/>
          <a:p>
            <a:pPr>
              <a:defRPr/>
            </a:pPr>
            <a:fld id="{308D9DE7-A185-4332-A0F5-76FD1B436112}" type="slidenum">
              <a:rPr lang="de-DE" smtClean="0"/>
              <a:pPr>
                <a:defRPr/>
              </a:pPr>
              <a:t>44</a:t>
            </a:fld>
            <a:endParaRPr lang="de-DE" dirty="0"/>
          </a:p>
        </p:txBody>
      </p:sp>
    </p:spTree>
    <p:extLst>
      <p:ext uri="{BB962C8B-B14F-4D97-AF65-F5344CB8AC3E}">
        <p14:creationId xmlns:p14="http://schemas.microsoft.com/office/powerpoint/2010/main" val="17340127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endParaRPr lang="de-DE" dirty="0" smtClean="0"/>
          </a:p>
        </p:txBody>
      </p:sp>
      <p:sp>
        <p:nvSpPr>
          <p:cNvPr id="4" name="Foliennummernplatzhalter 3"/>
          <p:cNvSpPr>
            <a:spLocks noGrp="1"/>
          </p:cNvSpPr>
          <p:nvPr>
            <p:ph type="sldNum" sz="quarter" idx="10"/>
          </p:nvPr>
        </p:nvSpPr>
        <p:spPr/>
        <p:txBody>
          <a:bodyPr/>
          <a:lstStyle/>
          <a:p>
            <a:pPr>
              <a:defRPr/>
            </a:pPr>
            <a:fld id="{308D9DE7-A185-4332-A0F5-76FD1B436112}" type="slidenum">
              <a:rPr lang="de-DE" smtClean="0"/>
              <a:pPr>
                <a:defRPr/>
              </a:pPr>
              <a:t>45</a:t>
            </a:fld>
            <a:endParaRPr lang="de-DE" dirty="0"/>
          </a:p>
        </p:txBody>
      </p:sp>
    </p:spTree>
    <p:extLst>
      <p:ext uri="{BB962C8B-B14F-4D97-AF65-F5344CB8AC3E}">
        <p14:creationId xmlns:p14="http://schemas.microsoft.com/office/powerpoint/2010/main" val="109057491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endParaRPr lang="de-DE" dirty="0" smtClean="0"/>
          </a:p>
        </p:txBody>
      </p:sp>
      <p:sp>
        <p:nvSpPr>
          <p:cNvPr id="4" name="Foliennummernplatzhalter 3"/>
          <p:cNvSpPr>
            <a:spLocks noGrp="1"/>
          </p:cNvSpPr>
          <p:nvPr>
            <p:ph type="sldNum" sz="quarter" idx="10"/>
          </p:nvPr>
        </p:nvSpPr>
        <p:spPr/>
        <p:txBody>
          <a:bodyPr/>
          <a:lstStyle/>
          <a:p>
            <a:pPr>
              <a:defRPr/>
            </a:pPr>
            <a:fld id="{308D9DE7-A185-4332-A0F5-76FD1B436112}" type="slidenum">
              <a:rPr lang="de-DE" smtClean="0"/>
              <a:pPr>
                <a:defRPr/>
              </a:pPr>
              <a:t>46</a:t>
            </a:fld>
            <a:endParaRPr lang="de-DE" dirty="0"/>
          </a:p>
        </p:txBody>
      </p:sp>
    </p:spTree>
    <p:extLst>
      <p:ext uri="{BB962C8B-B14F-4D97-AF65-F5344CB8AC3E}">
        <p14:creationId xmlns:p14="http://schemas.microsoft.com/office/powerpoint/2010/main" val="108651982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endParaRPr lang="de-DE" dirty="0" smtClean="0"/>
          </a:p>
        </p:txBody>
      </p:sp>
      <p:sp>
        <p:nvSpPr>
          <p:cNvPr id="4" name="Foliennummernplatzhalter 3"/>
          <p:cNvSpPr>
            <a:spLocks noGrp="1"/>
          </p:cNvSpPr>
          <p:nvPr>
            <p:ph type="sldNum" sz="quarter" idx="10"/>
          </p:nvPr>
        </p:nvSpPr>
        <p:spPr/>
        <p:txBody>
          <a:bodyPr/>
          <a:lstStyle/>
          <a:p>
            <a:pPr>
              <a:defRPr/>
            </a:pPr>
            <a:fld id="{308D9DE7-A185-4332-A0F5-76FD1B436112}" type="slidenum">
              <a:rPr lang="de-DE" smtClean="0"/>
              <a:pPr>
                <a:defRPr/>
              </a:pPr>
              <a:t>47</a:t>
            </a:fld>
            <a:endParaRPr lang="de-DE" dirty="0"/>
          </a:p>
        </p:txBody>
      </p:sp>
    </p:spTree>
    <p:extLst>
      <p:ext uri="{BB962C8B-B14F-4D97-AF65-F5344CB8AC3E}">
        <p14:creationId xmlns:p14="http://schemas.microsoft.com/office/powerpoint/2010/main" val="3157618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endParaRPr lang="de-DE" dirty="0" smtClean="0"/>
          </a:p>
        </p:txBody>
      </p:sp>
      <p:sp>
        <p:nvSpPr>
          <p:cNvPr id="4" name="Foliennummernplatzhalter 3"/>
          <p:cNvSpPr>
            <a:spLocks noGrp="1"/>
          </p:cNvSpPr>
          <p:nvPr>
            <p:ph type="sldNum" sz="quarter" idx="10"/>
          </p:nvPr>
        </p:nvSpPr>
        <p:spPr/>
        <p:txBody>
          <a:bodyPr/>
          <a:lstStyle/>
          <a:p>
            <a:pPr>
              <a:defRPr/>
            </a:pPr>
            <a:fld id="{308D9DE7-A185-4332-A0F5-76FD1B436112}" type="slidenum">
              <a:rPr lang="de-DE" smtClean="0"/>
              <a:pPr>
                <a:defRPr/>
              </a:pPr>
              <a:t>48</a:t>
            </a:fld>
            <a:endParaRPr lang="de-DE" dirty="0"/>
          </a:p>
        </p:txBody>
      </p:sp>
    </p:spTree>
    <p:extLst>
      <p:ext uri="{BB962C8B-B14F-4D97-AF65-F5344CB8AC3E}">
        <p14:creationId xmlns:p14="http://schemas.microsoft.com/office/powerpoint/2010/main" val="106006386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de-DE" dirty="0" smtClean="0"/>
              <a:t>Die</a:t>
            </a:r>
            <a:r>
              <a:rPr lang="de-DE" baseline="0" dirty="0" smtClean="0"/>
              <a:t> TN nach Lösungen und Möglichkeiten fragen, wie mit Störungen umgegangen werden kann.</a:t>
            </a:r>
            <a:endParaRPr lang="de-DE" dirty="0" smtClean="0"/>
          </a:p>
        </p:txBody>
      </p:sp>
      <p:sp>
        <p:nvSpPr>
          <p:cNvPr id="4" name="Foliennummernplatzhalter 3"/>
          <p:cNvSpPr>
            <a:spLocks noGrp="1"/>
          </p:cNvSpPr>
          <p:nvPr>
            <p:ph type="sldNum" sz="quarter" idx="10"/>
          </p:nvPr>
        </p:nvSpPr>
        <p:spPr/>
        <p:txBody>
          <a:bodyPr/>
          <a:lstStyle/>
          <a:p>
            <a:pPr>
              <a:defRPr/>
            </a:pPr>
            <a:fld id="{308D9DE7-A185-4332-A0F5-76FD1B436112}" type="slidenum">
              <a:rPr lang="de-DE" smtClean="0"/>
              <a:pPr>
                <a:defRPr/>
              </a:pPr>
              <a:t>49</a:t>
            </a:fld>
            <a:endParaRPr lang="de-DE" dirty="0"/>
          </a:p>
        </p:txBody>
      </p:sp>
    </p:spTree>
    <p:extLst>
      <p:ext uri="{BB962C8B-B14F-4D97-AF65-F5344CB8AC3E}">
        <p14:creationId xmlns:p14="http://schemas.microsoft.com/office/powerpoint/2010/main" val="4230039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de-DE" sz="1200" b="0" i="0" kern="1200" dirty="0" smtClean="0">
                <a:solidFill>
                  <a:schemeClr val="tx1"/>
                </a:solidFill>
                <a:effectLst/>
                <a:latin typeface="+mn-lt"/>
                <a:ea typeface="+mn-ea"/>
                <a:cs typeface="+mn-cs"/>
              </a:rPr>
              <a:t>Seit 1977 gibt es im Bundesland Nordrhein-Westfalen das Schulmitwirkungsgesetz. Dieses Gesetz regelt das Miteinander der Menschen, die sich in der Schule direkt oder indirekt begegnen, als da sind die Eltern bzw. die Erziehungsberechtigten, die Lehrerinnen und Lehrer, die Schülerinnen und Schüler. </a:t>
            </a:r>
            <a:endParaRPr lang="de-DE" dirty="0" smtClean="0"/>
          </a:p>
        </p:txBody>
      </p:sp>
      <p:sp>
        <p:nvSpPr>
          <p:cNvPr id="4" name="Foliennummernplatzhalter 3"/>
          <p:cNvSpPr>
            <a:spLocks noGrp="1"/>
          </p:cNvSpPr>
          <p:nvPr>
            <p:ph type="sldNum" sz="quarter" idx="10"/>
          </p:nvPr>
        </p:nvSpPr>
        <p:spPr/>
        <p:txBody>
          <a:bodyPr/>
          <a:lstStyle/>
          <a:p>
            <a:pPr>
              <a:defRPr/>
            </a:pPr>
            <a:fld id="{308D9DE7-A185-4332-A0F5-76FD1B436112}" type="slidenum">
              <a:rPr lang="de-DE" smtClean="0"/>
              <a:pPr>
                <a:defRPr/>
              </a:pPr>
              <a:t>5</a:t>
            </a:fld>
            <a:endParaRPr lang="de-DE" dirty="0"/>
          </a:p>
        </p:txBody>
      </p:sp>
    </p:spTree>
    <p:extLst>
      <p:ext uri="{BB962C8B-B14F-4D97-AF65-F5344CB8AC3E}">
        <p14:creationId xmlns:p14="http://schemas.microsoft.com/office/powerpoint/2010/main" val="221652219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endParaRPr lang="de-DE" dirty="0" smtClean="0"/>
          </a:p>
        </p:txBody>
      </p:sp>
      <p:sp>
        <p:nvSpPr>
          <p:cNvPr id="4" name="Foliennummernplatzhalter 3"/>
          <p:cNvSpPr>
            <a:spLocks noGrp="1"/>
          </p:cNvSpPr>
          <p:nvPr>
            <p:ph type="sldNum" sz="quarter" idx="10"/>
          </p:nvPr>
        </p:nvSpPr>
        <p:spPr/>
        <p:txBody>
          <a:bodyPr/>
          <a:lstStyle/>
          <a:p>
            <a:pPr>
              <a:defRPr/>
            </a:pPr>
            <a:fld id="{308D9DE7-A185-4332-A0F5-76FD1B436112}" type="slidenum">
              <a:rPr lang="de-DE" smtClean="0"/>
              <a:pPr>
                <a:defRPr/>
              </a:pPr>
              <a:t>50</a:t>
            </a:fld>
            <a:endParaRPr lang="de-DE" dirty="0"/>
          </a:p>
        </p:txBody>
      </p:sp>
    </p:spTree>
    <p:extLst>
      <p:ext uri="{BB962C8B-B14F-4D97-AF65-F5344CB8AC3E}">
        <p14:creationId xmlns:p14="http://schemas.microsoft.com/office/powerpoint/2010/main" val="268954744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endParaRPr lang="de-DE" dirty="0" smtClean="0"/>
          </a:p>
        </p:txBody>
      </p:sp>
      <p:sp>
        <p:nvSpPr>
          <p:cNvPr id="4" name="Foliennummernplatzhalter 3"/>
          <p:cNvSpPr>
            <a:spLocks noGrp="1"/>
          </p:cNvSpPr>
          <p:nvPr>
            <p:ph type="sldNum" sz="quarter" idx="10"/>
          </p:nvPr>
        </p:nvSpPr>
        <p:spPr/>
        <p:txBody>
          <a:bodyPr/>
          <a:lstStyle/>
          <a:p>
            <a:pPr>
              <a:defRPr/>
            </a:pPr>
            <a:fld id="{308D9DE7-A185-4332-A0F5-76FD1B436112}" type="slidenum">
              <a:rPr lang="de-DE" smtClean="0"/>
              <a:pPr>
                <a:defRPr/>
              </a:pPr>
              <a:t>51</a:t>
            </a:fld>
            <a:endParaRPr lang="de-DE" dirty="0"/>
          </a:p>
        </p:txBody>
      </p:sp>
    </p:spTree>
    <p:extLst>
      <p:ext uri="{BB962C8B-B14F-4D97-AF65-F5344CB8AC3E}">
        <p14:creationId xmlns:p14="http://schemas.microsoft.com/office/powerpoint/2010/main" val="16483723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endParaRPr lang="de-DE" dirty="0" smtClean="0"/>
          </a:p>
        </p:txBody>
      </p:sp>
      <p:sp>
        <p:nvSpPr>
          <p:cNvPr id="4" name="Foliennummernplatzhalter 3"/>
          <p:cNvSpPr>
            <a:spLocks noGrp="1"/>
          </p:cNvSpPr>
          <p:nvPr>
            <p:ph type="sldNum" sz="quarter" idx="10"/>
          </p:nvPr>
        </p:nvSpPr>
        <p:spPr/>
        <p:txBody>
          <a:bodyPr/>
          <a:lstStyle/>
          <a:p>
            <a:pPr>
              <a:defRPr/>
            </a:pPr>
            <a:fld id="{308D9DE7-A185-4332-A0F5-76FD1B436112}" type="slidenum">
              <a:rPr lang="de-DE" smtClean="0"/>
              <a:pPr>
                <a:defRPr/>
              </a:pPr>
              <a:t>52</a:t>
            </a:fld>
            <a:endParaRPr lang="de-DE" dirty="0"/>
          </a:p>
        </p:txBody>
      </p:sp>
    </p:spTree>
    <p:extLst>
      <p:ext uri="{BB962C8B-B14F-4D97-AF65-F5344CB8AC3E}">
        <p14:creationId xmlns:p14="http://schemas.microsoft.com/office/powerpoint/2010/main" val="156511207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8600" indent="-228600">
              <a:buAutoNum type="arabicPeriod"/>
            </a:pPr>
            <a:endParaRPr lang="de-DE" dirty="0" smtClean="0"/>
          </a:p>
        </p:txBody>
      </p:sp>
      <p:sp>
        <p:nvSpPr>
          <p:cNvPr id="4" name="Foliennummernplatzhalter 3"/>
          <p:cNvSpPr>
            <a:spLocks noGrp="1"/>
          </p:cNvSpPr>
          <p:nvPr>
            <p:ph type="sldNum" sz="quarter" idx="10"/>
          </p:nvPr>
        </p:nvSpPr>
        <p:spPr/>
        <p:txBody>
          <a:bodyPr/>
          <a:lstStyle/>
          <a:p>
            <a:pPr>
              <a:defRPr/>
            </a:pPr>
            <a:fld id="{308D9DE7-A185-4332-A0F5-76FD1B436112}" type="slidenum">
              <a:rPr lang="de-DE" smtClean="0"/>
              <a:pPr>
                <a:defRPr/>
              </a:pPr>
              <a:t>53</a:t>
            </a:fld>
            <a:endParaRPr lang="de-DE" dirty="0"/>
          </a:p>
        </p:txBody>
      </p:sp>
    </p:spTree>
    <p:extLst>
      <p:ext uri="{BB962C8B-B14F-4D97-AF65-F5344CB8AC3E}">
        <p14:creationId xmlns:p14="http://schemas.microsoft.com/office/powerpoint/2010/main" val="390696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endParaRPr lang="de-DE" dirty="0" smtClean="0"/>
          </a:p>
        </p:txBody>
      </p:sp>
      <p:sp>
        <p:nvSpPr>
          <p:cNvPr id="4" name="Foliennummernplatzhalter 3"/>
          <p:cNvSpPr>
            <a:spLocks noGrp="1"/>
          </p:cNvSpPr>
          <p:nvPr>
            <p:ph type="sldNum" sz="quarter" idx="10"/>
          </p:nvPr>
        </p:nvSpPr>
        <p:spPr/>
        <p:txBody>
          <a:bodyPr/>
          <a:lstStyle/>
          <a:p>
            <a:pPr>
              <a:defRPr/>
            </a:pPr>
            <a:fld id="{308D9DE7-A185-4332-A0F5-76FD1B436112}" type="slidenum">
              <a:rPr lang="de-DE" smtClean="0"/>
              <a:pPr>
                <a:defRPr/>
              </a:pPr>
              <a:t>6</a:t>
            </a:fld>
            <a:endParaRPr lang="de-DE" dirty="0"/>
          </a:p>
        </p:txBody>
      </p:sp>
    </p:spTree>
    <p:extLst>
      <p:ext uri="{BB962C8B-B14F-4D97-AF65-F5344CB8AC3E}">
        <p14:creationId xmlns:p14="http://schemas.microsoft.com/office/powerpoint/2010/main" val="700198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de-DE" dirty="0" smtClean="0"/>
              <a:t>Wortwolke über bspw. </a:t>
            </a:r>
            <a:r>
              <a:rPr lang="de-DE" dirty="0" err="1" smtClean="0"/>
              <a:t>Edkimo</a:t>
            </a:r>
            <a:r>
              <a:rPr lang="de-DE" dirty="0" smtClean="0"/>
              <a:t>/</a:t>
            </a:r>
            <a:r>
              <a:rPr lang="de-DE" dirty="0" err="1" smtClean="0"/>
              <a:t>Mentimeter</a:t>
            </a:r>
            <a:r>
              <a:rPr lang="de-DE" dirty="0" smtClean="0"/>
              <a:t> oder über eine Flipchart, Moderationskarten o.ä. oder nur mündlich</a:t>
            </a:r>
            <a:r>
              <a:rPr lang="de-DE" baseline="0" dirty="0" smtClean="0"/>
              <a:t> sammeln: Was fällt Ihnen spontan zu dem Begriff „Kommunikation“ ein? </a:t>
            </a:r>
          </a:p>
          <a:p>
            <a:pPr marL="0" indent="0">
              <a:buNone/>
            </a:pPr>
            <a:r>
              <a:rPr lang="de-DE" baseline="0" dirty="0" smtClean="0"/>
              <a:t>(bei dem Einsatz einer Wortwolke nach Möglichkeit nur ein Wort nennen lassen)</a:t>
            </a:r>
          </a:p>
          <a:p>
            <a:pPr marL="0" indent="0">
              <a:buNone/>
            </a:pPr>
            <a:endParaRPr lang="de-DE" baseline="0" dirty="0" smtClean="0"/>
          </a:p>
        </p:txBody>
      </p:sp>
      <p:sp>
        <p:nvSpPr>
          <p:cNvPr id="4" name="Foliennummernplatzhalter 3"/>
          <p:cNvSpPr>
            <a:spLocks noGrp="1"/>
          </p:cNvSpPr>
          <p:nvPr>
            <p:ph type="sldNum" sz="quarter" idx="10"/>
          </p:nvPr>
        </p:nvSpPr>
        <p:spPr/>
        <p:txBody>
          <a:bodyPr/>
          <a:lstStyle/>
          <a:p>
            <a:pPr>
              <a:defRPr/>
            </a:pPr>
            <a:fld id="{308D9DE7-A185-4332-A0F5-76FD1B436112}" type="slidenum">
              <a:rPr lang="de-DE" smtClean="0"/>
              <a:pPr>
                <a:defRPr/>
              </a:pPr>
              <a:t>7</a:t>
            </a:fld>
            <a:endParaRPr lang="de-DE" dirty="0"/>
          </a:p>
        </p:txBody>
      </p:sp>
    </p:spTree>
    <p:extLst>
      <p:ext uri="{BB962C8B-B14F-4D97-AF65-F5344CB8AC3E}">
        <p14:creationId xmlns:p14="http://schemas.microsoft.com/office/powerpoint/2010/main" val="25119541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endParaRPr lang="de-DE" dirty="0" smtClean="0"/>
          </a:p>
        </p:txBody>
      </p:sp>
      <p:sp>
        <p:nvSpPr>
          <p:cNvPr id="4" name="Foliennummernplatzhalter 3"/>
          <p:cNvSpPr>
            <a:spLocks noGrp="1"/>
          </p:cNvSpPr>
          <p:nvPr>
            <p:ph type="sldNum" sz="quarter" idx="10"/>
          </p:nvPr>
        </p:nvSpPr>
        <p:spPr/>
        <p:txBody>
          <a:bodyPr/>
          <a:lstStyle/>
          <a:p>
            <a:pPr>
              <a:defRPr/>
            </a:pPr>
            <a:fld id="{308D9DE7-A185-4332-A0F5-76FD1B436112}" type="slidenum">
              <a:rPr lang="de-DE" smtClean="0"/>
              <a:pPr>
                <a:defRPr/>
              </a:pPr>
              <a:t>8</a:t>
            </a:fld>
            <a:endParaRPr lang="de-DE" dirty="0"/>
          </a:p>
        </p:txBody>
      </p:sp>
    </p:spTree>
    <p:extLst>
      <p:ext uri="{BB962C8B-B14F-4D97-AF65-F5344CB8AC3E}">
        <p14:creationId xmlns:p14="http://schemas.microsoft.com/office/powerpoint/2010/main" val="1776881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de-DE" dirty="0" smtClean="0"/>
              <a:t>An dieser Stelle könnte auch ein schulisches Beispiel gebracht werden.</a:t>
            </a:r>
          </a:p>
          <a:p>
            <a:pPr marL="0" indent="0">
              <a:buNone/>
            </a:pPr>
            <a:endParaRPr lang="de-DE" dirty="0" smtClean="0"/>
          </a:p>
          <a:p>
            <a:pPr marL="0" indent="0">
              <a:buNone/>
            </a:pPr>
            <a:r>
              <a:rPr lang="de-DE" dirty="0" smtClean="0"/>
              <a:t>z. B.:</a:t>
            </a:r>
          </a:p>
          <a:p>
            <a:pPr marL="0" indent="0">
              <a:buNone/>
            </a:pPr>
            <a:r>
              <a:rPr lang="de-DE" dirty="0" smtClean="0"/>
              <a:t>Ein/e</a:t>
            </a:r>
            <a:r>
              <a:rPr lang="de-DE" baseline="0" dirty="0" smtClean="0"/>
              <a:t> Klassenlehrer/in erklärt in einer Pflegschaftssitzung: „</a:t>
            </a:r>
            <a:r>
              <a:rPr lang="de-DE" sz="1200" dirty="0" smtClean="0">
                <a:solidFill>
                  <a:srgbClr val="3333CC"/>
                </a:solidFill>
                <a:latin typeface="HelveticaNeue"/>
              </a:rPr>
              <a:t>Ich bin telefonisch bis 18 Uhr erreichbar.“ </a:t>
            </a:r>
            <a:endParaRPr lang="de-DE" dirty="0" smtClean="0"/>
          </a:p>
        </p:txBody>
      </p:sp>
      <p:sp>
        <p:nvSpPr>
          <p:cNvPr id="4" name="Foliennummernplatzhalter 3"/>
          <p:cNvSpPr>
            <a:spLocks noGrp="1"/>
          </p:cNvSpPr>
          <p:nvPr>
            <p:ph type="sldNum" sz="quarter" idx="10"/>
          </p:nvPr>
        </p:nvSpPr>
        <p:spPr/>
        <p:txBody>
          <a:bodyPr/>
          <a:lstStyle/>
          <a:p>
            <a:pPr>
              <a:defRPr/>
            </a:pPr>
            <a:fld id="{308D9DE7-A185-4332-A0F5-76FD1B436112}" type="slidenum">
              <a:rPr lang="de-DE" smtClean="0"/>
              <a:pPr>
                <a:defRPr/>
              </a:pPr>
              <a:t>9</a:t>
            </a:fld>
            <a:endParaRPr lang="de-DE" dirty="0"/>
          </a:p>
        </p:txBody>
      </p:sp>
    </p:spTree>
    <p:extLst>
      <p:ext uri="{BB962C8B-B14F-4D97-AF65-F5344CB8AC3E}">
        <p14:creationId xmlns:p14="http://schemas.microsoft.com/office/powerpoint/2010/main" val="970916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D663DFF-A2E3-4A2E-86A5-6066A91FDB09}" type="slidenum">
              <a:rPr lang="de-DE" smtClean="0"/>
              <a:t>‹Nr.›</a:t>
            </a:fld>
            <a:endParaRPr lang="de-DE"/>
          </a:p>
        </p:txBody>
      </p:sp>
    </p:spTree>
    <p:extLst>
      <p:ext uri="{BB962C8B-B14F-4D97-AF65-F5344CB8AC3E}">
        <p14:creationId xmlns:p14="http://schemas.microsoft.com/office/powerpoint/2010/main" val="2303171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D663DFF-A2E3-4A2E-86A5-6066A91FDB09}" type="slidenum">
              <a:rPr lang="de-DE" smtClean="0"/>
              <a:t>‹Nr.›</a:t>
            </a:fld>
            <a:endParaRPr lang="de-DE"/>
          </a:p>
        </p:txBody>
      </p:sp>
    </p:spTree>
    <p:extLst>
      <p:ext uri="{BB962C8B-B14F-4D97-AF65-F5344CB8AC3E}">
        <p14:creationId xmlns:p14="http://schemas.microsoft.com/office/powerpoint/2010/main" val="250665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43675" y="365125"/>
            <a:ext cx="1971675" cy="581183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28650" y="365125"/>
            <a:ext cx="5762625" cy="5811838"/>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D663DFF-A2E3-4A2E-86A5-6066A91FDB09}" type="slidenum">
              <a:rPr lang="de-DE" smtClean="0"/>
              <a:t>‹Nr.›</a:t>
            </a:fld>
            <a:endParaRPr lang="de-DE"/>
          </a:p>
        </p:txBody>
      </p:sp>
    </p:spTree>
    <p:extLst>
      <p:ext uri="{BB962C8B-B14F-4D97-AF65-F5344CB8AC3E}">
        <p14:creationId xmlns:p14="http://schemas.microsoft.com/office/powerpoint/2010/main" val="2044822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elfolie">
    <p:spTree>
      <p:nvGrpSpPr>
        <p:cNvPr id="1" name=""/>
        <p:cNvGrpSpPr/>
        <p:nvPr/>
      </p:nvGrpSpPr>
      <p:grpSpPr>
        <a:xfrm>
          <a:off x="0" y="0"/>
          <a:ext cx="0" cy="0"/>
          <a:chOff x="0" y="0"/>
          <a:chExt cx="0" cy="0"/>
        </a:xfrm>
      </p:grpSpPr>
      <p:sp>
        <p:nvSpPr>
          <p:cNvPr id="2" name="Line 9"/>
          <p:cNvSpPr>
            <a:spLocks noChangeShapeType="1"/>
          </p:cNvSpPr>
          <p:nvPr userDrawn="1"/>
        </p:nvSpPr>
        <p:spPr bwMode="auto">
          <a:xfrm>
            <a:off x="250825" y="1052513"/>
            <a:ext cx="8642350" cy="0"/>
          </a:xfrm>
          <a:prstGeom prst="line">
            <a:avLst/>
          </a:prstGeom>
          <a:noFill/>
          <a:ln w="38100">
            <a:solidFill>
              <a:srgbClr val="C0C0C0"/>
            </a:solidFill>
            <a:round/>
            <a:headEnd/>
            <a:tailEnd/>
          </a:ln>
          <a:effectLst/>
          <a:extLst/>
        </p:spPr>
        <p:txBody>
          <a:bodyPr lIns="90000" tIns="46800" rIns="90000" bIns="46800">
            <a:spAutoFit/>
          </a:bodyPr>
          <a:lstStyle/>
          <a:p>
            <a:pPr fontAlgn="auto">
              <a:spcBef>
                <a:spcPts val="0"/>
              </a:spcBef>
              <a:spcAft>
                <a:spcPts val="0"/>
              </a:spcAft>
              <a:defRPr/>
            </a:pPr>
            <a:endParaRPr lang="de-DE" dirty="0">
              <a:latin typeface="+mn-lt"/>
              <a:cs typeface="+mn-cs"/>
            </a:endParaRPr>
          </a:p>
        </p:txBody>
      </p:sp>
      <p:sp>
        <p:nvSpPr>
          <p:cNvPr id="3" name="Line 9"/>
          <p:cNvSpPr>
            <a:spLocks noChangeShapeType="1"/>
          </p:cNvSpPr>
          <p:nvPr/>
        </p:nvSpPr>
        <p:spPr bwMode="auto">
          <a:xfrm>
            <a:off x="250825" y="1052513"/>
            <a:ext cx="8642350" cy="0"/>
          </a:xfrm>
          <a:prstGeom prst="line">
            <a:avLst/>
          </a:prstGeom>
          <a:noFill/>
          <a:ln w="38100">
            <a:solidFill>
              <a:srgbClr val="C0C0C0"/>
            </a:solidFill>
            <a:round/>
            <a:headEnd/>
            <a:tailEnd/>
          </a:ln>
          <a:effectLst/>
          <a:extLst/>
        </p:spPr>
        <p:txBody>
          <a:bodyPr lIns="90000" tIns="46800" rIns="90000" bIns="46800">
            <a:spAutoFit/>
          </a:bodyPr>
          <a:lstStyle/>
          <a:p>
            <a:pPr fontAlgn="auto">
              <a:spcBef>
                <a:spcPts val="0"/>
              </a:spcBef>
              <a:spcAft>
                <a:spcPts val="0"/>
              </a:spcAft>
              <a:defRPr/>
            </a:pPr>
            <a:endParaRPr lang="de-DE" dirty="0">
              <a:latin typeface="+mn-lt"/>
              <a:cs typeface="+mn-cs"/>
            </a:endParaRPr>
          </a:p>
        </p:txBody>
      </p:sp>
      <p:pic>
        <p:nvPicPr>
          <p:cNvPr id="5" name="Picture 2"/>
          <p:cNvPicPr>
            <a:picLocks noChangeAspect="1" noChangeArrowheads="1"/>
          </p:cNvPicPr>
          <p:nvPr userDrawn="1"/>
        </p:nvPicPr>
        <p:blipFill>
          <a:blip r:embed="rId2"/>
          <a:srcRect/>
          <a:stretch>
            <a:fillRect/>
          </a:stretch>
        </p:blipFill>
        <p:spPr bwMode="auto">
          <a:xfrm>
            <a:off x="179512" y="238224"/>
            <a:ext cx="2087563" cy="598488"/>
          </a:xfrm>
          <a:prstGeom prst="rect">
            <a:avLst/>
          </a:prstGeom>
          <a:noFill/>
          <a:ln w="9525">
            <a:noFill/>
            <a:miter lim="800000"/>
            <a:headEnd/>
            <a:tailEnd/>
          </a:ln>
        </p:spPr>
      </p:pic>
      <p:sp>
        <p:nvSpPr>
          <p:cNvPr id="6" name="Rechteck 11"/>
          <p:cNvSpPr/>
          <p:nvPr userDrawn="1"/>
        </p:nvSpPr>
        <p:spPr>
          <a:xfrm>
            <a:off x="6156325" y="6237288"/>
            <a:ext cx="2987675" cy="144462"/>
          </a:xfrm>
          <a:prstGeom prst="rect">
            <a:avLst/>
          </a:prstGeom>
          <a:gradFill flip="none" rotWithShape="1">
            <a:gsLst>
              <a:gs pos="1000">
                <a:srgbClr val="FFFFCC"/>
              </a:gs>
              <a:gs pos="100000">
                <a:srgbClr val="FF0000"/>
              </a:gs>
              <a:gs pos="100000">
                <a:srgbClr val="D1C39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chemeClr val="tx1"/>
              </a:solidFill>
              <a:latin typeface="Arial" charset="0"/>
              <a:cs typeface="Arial" charset="0"/>
            </a:endParaRPr>
          </a:p>
        </p:txBody>
      </p:sp>
      <p:sp>
        <p:nvSpPr>
          <p:cNvPr id="7" name="CustomShape 6"/>
          <p:cNvSpPr>
            <a:spLocks noChangeArrowheads="1"/>
          </p:cNvSpPr>
          <p:nvPr userDrawn="1"/>
        </p:nvSpPr>
        <p:spPr bwMode="auto">
          <a:xfrm>
            <a:off x="0" y="6226175"/>
            <a:ext cx="2987675" cy="142875"/>
          </a:xfrm>
          <a:prstGeom prst="rect">
            <a:avLst/>
          </a:prstGeom>
          <a:gradFill rotWithShape="0">
            <a:gsLst>
              <a:gs pos="0">
                <a:srgbClr val="008000"/>
              </a:gs>
              <a:gs pos="100000">
                <a:srgbClr val="FFFFCC"/>
              </a:gs>
            </a:gsLst>
            <a:lin ang="0"/>
          </a:gradFill>
          <a:ln w="25560">
            <a:noFill/>
            <a:miter lim="800000"/>
            <a:headEnd/>
            <a:tailEnd/>
          </a:ln>
        </p:spPr>
        <p:txBody>
          <a:bodyPr/>
          <a:lstStyle/>
          <a:p>
            <a:pPr>
              <a:defRPr/>
            </a:pPr>
            <a:endParaRPr lang="de-DE">
              <a:ea typeface="DejaVu Sans"/>
            </a:endParaRPr>
          </a:p>
        </p:txBody>
      </p:sp>
      <p:sp>
        <p:nvSpPr>
          <p:cNvPr id="8" name="CustomShape 8"/>
          <p:cNvSpPr>
            <a:spLocks noChangeArrowheads="1"/>
          </p:cNvSpPr>
          <p:nvPr userDrawn="1"/>
        </p:nvSpPr>
        <p:spPr bwMode="auto">
          <a:xfrm>
            <a:off x="3060700" y="6227763"/>
            <a:ext cx="2987675" cy="142875"/>
          </a:xfrm>
          <a:prstGeom prst="rect">
            <a:avLst/>
          </a:prstGeom>
          <a:gradFill rotWithShape="0">
            <a:gsLst>
              <a:gs pos="0">
                <a:srgbClr val="808080"/>
              </a:gs>
              <a:gs pos="100000">
                <a:srgbClr val="FFFFCC"/>
              </a:gs>
            </a:gsLst>
            <a:lin ang="0"/>
          </a:gradFill>
          <a:ln w="25560">
            <a:noFill/>
            <a:miter lim="800000"/>
            <a:headEnd/>
            <a:tailEnd/>
          </a:ln>
        </p:spPr>
        <p:txBody>
          <a:bodyPr/>
          <a:lstStyle/>
          <a:p>
            <a:pPr>
              <a:defRPr/>
            </a:pPr>
            <a:endParaRPr lang="de-DE">
              <a:ea typeface="DejaVu Sans"/>
            </a:endParaRPr>
          </a:p>
        </p:txBody>
      </p:sp>
      <p:pic>
        <p:nvPicPr>
          <p:cNvPr id="9"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724128" y="116632"/>
            <a:ext cx="3240000" cy="869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8401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D663DFF-A2E3-4A2E-86A5-6066A91FDB09}" type="slidenum">
              <a:rPr lang="de-DE" smtClean="0"/>
              <a:t>‹Nr.›</a:t>
            </a:fld>
            <a:endParaRPr lang="de-DE"/>
          </a:p>
        </p:txBody>
      </p:sp>
    </p:spTree>
    <p:extLst>
      <p:ext uri="{BB962C8B-B14F-4D97-AF65-F5344CB8AC3E}">
        <p14:creationId xmlns:p14="http://schemas.microsoft.com/office/powerpoint/2010/main" val="2786442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Formatvorlagen des Textmasters bearbeiten</a:t>
            </a:r>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D663DFF-A2E3-4A2E-86A5-6066A91FDB09}" type="slidenum">
              <a:rPr lang="de-DE" smtClean="0"/>
              <a:t>‹Nr.›</a:t>
            </a:fld>
            <a:endParaRPr lang="de-DE"/>
          </a:p>
        </p:txBody>
      </p:sp>
    </p:spTree>
    <p:extLst>
      <p:ext uri="{BB962C8B-B14F-4D97-AF65-F5344CB8AC3E}">
        <p14:creationId xmlns:p14="http://schemas.microsoft.com/office/powerpoint/2010/main" val="3857683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28650" y="1825625"/>
            <a:ext cx="386715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825625"/>
            <a:ext cx="386715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D663DFF-A2E3-4A2E-86A5-6066A91FDB09}" type="slidenum">
              <a:rPr lang="de-DE" smtClean="0"/>
              <a:t>‹Nr.›</a:t>
            </a:fld>
            <a:endParaRPr lang="de-DE"/>
          </a:p>
        </p:txBody>
      </p:sp>
    </p:spTree>
    <p:extLst>
      <p:ext uri="{BB962C8B-B14F-4D97-AF65-F5344CB8AC3E}">
        <p14:creationId xmlns:p14="http://schemas.microsoft.com/office/powerpoint/2010/main" val="3343737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Inhaltsplatzhalter 3"/>
          <p:cNvSpPr>
            <a:spLocks noGrp="1"/>
          </p:cNvSpPr>
          <p:nvPr>
            <p:ph sz="half" idx="2"/>
          </p:nvPr>
        </p:nvSpPr>
        <p:spPr>
          <a:xfrm>
            <a:off x="630238" y="2505075"/>
            <a:ext cx="3868737"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6D663DFF-A2E3-4A2E-86A5-6066A91FDB09}" type="slidenum">
              <a:rPr lang="de-DE" smtClean="0"/>
              <a:t>‹Nr.›</a:t>
            </a:fld>
            <a:endParaRPr lang="de-DE"/>
          </a:p>
        </p:txBody>
      </p:sp>
    </p:spTree>
    <p:extLst>
      <p:ext uri="{BB962C8B-B14F-4D97-AF65-F5344CB8AC3E}">
        <p14:creationId xmlns:p14="http://schemas.microsoft.com/office/powerpoint/2010/main" val="2143847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6D663DFF-A2E3-4A2E-86A5-6066A91FDB09}" type="slidenum">
              <a:rPr lang="de-DE" smtClean="0"/>
              <a:t>‹Nr.›</a:t>
            </a:fld>
            <a:endParaRPr lang="de-DE"/>
          </a:p>
        </p:txBody>
      </p:sp>
    </p:spTree>
    <p:extLst>
      <p:ext uri="{BB962C8B-B14F-4D97-AF65-F5344CB8AC3E}">
        <p14:creationId xmlns:p14="http://schemas.microsoft.com/office/powerpoint/2010/main" val="3514719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6D663DFF-A2E3-4A2E-86A5-6066A91FDB09}" type="slidenum">
              <a:rPr lang="de-DE" smtClean="0"/>
              <a:t>‹Nr.›</a:t>
            </a:fld>
            <a:endParaRPr lang="de-DE"/>
          </a:p>
        </p:txBody>
      </p:sp>
      <p:sp>
        <p:nvSpPr>
          <p:cNvPr id="5" name="Line 9"/>
          <p:cNvSpPr>
            <a:spLocks noChangeShapeType="1"/>
          </p:cNvSpPr>
          <p:nvPr userDrawn="1"/>
        </p:nvSpPr>
        <p:spPr bwMode="auto">
          <a:xfrm>
            <a:off x="250825" y="1052513"/>
            <a:ext cx="8642350" cy="0"/>
          </a:xfrm>
          <a:prstGeom prst="line">
            <a:avLst/>
          </a:prstGeom>
          <a:noFill/>
          <a:ln w="38100">
            <a:solidFill>
              <a:srgbClr val="C0C0C0"/>
            </a:solidFill>
            <a:round/>
            <a:headEnd/>
            <a:tailEnd/>
          </a:ln>
          <a:effectLst/>
          <a:extLst/>
        </p:spPr>
        <p:txBody>
          <a:bodyPr lIns="90000" tIns="46800" rIns="90000" bIns="46800">
            <a:spAutoFit/>
          </a:bodyPr>
          <a:lstStyle/>
          <a:p>
            <a:pPr fontAlgn="auto">
              <a:spcBef>
                <a:spcPts val="0"/>
              </a:spcBef>
              <a:spcAft>
                <a:spcPts val="0"/>
              </a:spcAft>
              <a:defRPr/>
            </a:pPr>
            <a:endParaRPr lang="de-DE" dirty="0">
              <a:latin typeface="+mn-lt"/>
              <a:cs typeface="+mn-cs"/>
            </a:endParaRPr>
          </a:p>
        </p:txBody>
      </p:sp>
      <p:pic>
        <p:nvPicPr>
          <p:cNvPr id="6" name="Picture 2"/>
          <p:cNvPicPr>
            <a:picLocks noChangeAspect="1" noChangeArrowheads="1"/>
          </p:cNvPicPr>
          <p:nvPr userDrawn="1"/>
        </p:nvPicPr>
        <p:blipFill>
          <a:blip r:embed="rId2"/>
          <a:srcRect/>
          <a:stretch>
            <a:fillRect/>
          </a:stretch>
        </p:blipFill>
        <p:spPr bwMode="auto">
          <a:xfrm>
            <a:off x="179512" y="238224"/>
            <a:ext cx="2087563" cy="598488"/>
          </a:xfrm>
          <a:prstGeom prst="rect">
            <a:avLst/>
          </a:prstGeom>
          <a:noFill/>
          <a:ln w="9525">
            <a:noFill/>
            <a:miter lim="800000"/>
            <a:headEnd/>
            <a:tailEnd/>
          </a:ln>
        </p:spPr>
      </p:pic>
      <p:sp>
        <p:nvSpPr>
          <p:cNvPr id="7" name="Rechteck 11"/>
          <p:cNvSpPr/>
          <p:nvPr userDrawn="1"/>
        </p:nvSpPr>
        <p:spPr>
          <a:xfrm>
            <a:off x="6156325" y="6237288"/>
            <a:ext cx="2987675" cy="144462"/>
          </a:xfrm>
          <a:prstGeom prst="rect">
            <a:avLst/>
          </a:prstGeom>
          <a:gradFill flip="none" rotWithShape="1">
            <a:gsLst>
              <a:gs pos="1000">
                <a:srgbClr val="FFFFCC"/>
              </a:gs>
              <a:gs pos="100000">
                <a:srgbClr val="FF0000"/>
              </a:gs>
              <a:gs pos="100000">
                <a:srgbClr val="D1C39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chemeClr val="tx1"/>
              </a:solidFill>
              <a:latin typeface="Arial" charset="0"/>
              <a:cs typeface="Arial" charset="0"/>
            </a:endParaRPr>
          </a:p>
        </p:txBody>
      </p:sp>
      <p:sp>
        <p:nvSpPr>
          <p:cNvPr id="8" name="CustomShape 6"/>
          <p:cNvSpPr>
            <a:spLocks noChangeArrowheads="1"/>
          </p:cNvSpPr>
          <p:nvPr userDrawn="1"/>
        </p:nvSpPr>
        <p:spPr bwMode="auto">
          <a:xfrm>
            <a:off x="0" y="6226175"/>
            <a:ext cx="2987675" cy="142875"/>
          </a:xfrm>
          <a:prstGeom prst="rect">
            <a:avLst/>
          </a:prstGeom>
          <a:gradFill rotWithShape="0">
            <a:gsLst>
              <a:gs pos="0">
                <a:srgbClr val="008000"/>
              </a:gs>
              <a:gs pos="100000">
                <a:srgbClr val="FFFFCC"/>
              </a:gs>
            </a:gsLst>
            <a:lin ang="0"/>
          </a:gradFill>
          <a:ln w="25560">
            <a:noFill/>
            <a:miter lim="800000"/>
            <a:headEnd/>
            <a:tailEnd/>
          </a:ln>
        </p:spPr>
        <p:txBody>
          <a:bodyPr/>
          <a:lstStyle/>
          <a:p>
            <a:pPr>
              <a:defRPr/>
            </a:pPr>
            <a:endParaRPr lang="de-DE">
              <a:ea typeface="DejaVu Sans"/>
            </a:endParaRPr>
          </a:p>
        </p:txBody>
      </p:sp>
      <p:sp>
        <p:nvSpPr>
          <p:cNvPr id="9" name="CustomShape 8"/>
          <p:cNvSpPr>
            <a:spLocks noChangeArrowheads="1"/>
          </p:cNvSpPr>
          <p:nvPr userDrawn="1"/>
        </p:nvSpPr>
        <p:spPr bwMode="auto">
          <a:xfrm>
            <a:off x="3060700" y="6227763"/>
            <a:ext cx="2987675" cy="142875"/>
          </a:xfrm>
          <a:prstGeom prst="rect">
            <a:avLst/>
          </a:prstGeom>
          <a:gradFill rotWithShape="0">
            <a:gsLst>
              <a:gs pos="0">
                <a:srgbClr val="808080"/>
              </a:gs>
              <a:gs pos="100000">
                <a:srgbClr val="FFFFCC"/>
              </a:gs>
            </a:gsLst>
            <a:lin ang="0"/>
          </a:gradFill>
          <a:ln w="25560">
            <a:noFill/>
            <a:miter lim="800000"/>
            <a:headEnd/>
            <a:tailEnd/>
          </a:ln>
        </p:spPr>
        <p:txBody>
          <a:bodyPr/>
          <a:lstStyle/>
          <a:p>
            <a:pPr>
              <a:defRPr/>
            </a:pPr>
            <a:endParaRPr lang="de-DE">
              <a:ea typeface="DejaVu Sans"/>
            </a:endParaRPr>
          </a:p>
        </p:txBody>
      </p:sp>
      <p:pic>
        <p:nvPicPr>
          <p:cNvPr id="1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724488" y="111294"/>
            <a:ext cx="3240000" cy="869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9729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D663DFF-A2E3-4A2E-86A5-6066A91FDB09}" type="slidenum">
              <a:rPr lang="de-DE" smtClean="0"/>
              <a:t>‹Nr.›</a:t>
            </a:fld>
            <a:endParaRPr lang="de-DE"/>
          </a:p>
        </p:txBody>
      </p:sp>
    </p:spTree>
    <p:extLst>
      <p:ext uri="{BB962C8B-B14F-4D97-AF65-F5344CB8AC3E}">
        <p14:creationId xmlns:p14="http://schemas.microsoft.com/office/powerpoint/2010/main" val="4138514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D663DFF-A2E3-4A2E-86A5-6066A91FDB09}" type="slidenum">
              <a:rPr lang="de-DE" smtClean="0"/>
              <a:t>‹Nr.›</a:t>
            </a:fld>
            <a:endParaRPr lang="de-DE"/>
          </a:p>
        </p:txBody>
      </p:sp>
    </p:spTree>
    <p:extLst>
      <p:ext uri="{BB962C8B-B14F-4D97-AF65-F5344CB8AC3E}">
        <p14:creationId xmlns:p14="http://schemas.microsoft.com/office/powerpoint/2010/main" val="3783964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e-DE"/>
          </a:p>
        </p:txBody>
      </p:sp>
      <p:sp>
        <p:nvSpPr>
          <p:cNvPr id="5" name="Fußzeilenplatzhalt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663DFF-A2E3-4A2E-86A5-6066A91FDB09}" type="slidenum">
              <a:rPr lang="de-DE" smtClean="0"/>
              <a:t>‹Nr.›</a:t>
            </a:fld>
            <a:endParaRPr lang="de-DE"/>
          </a:p>
        </p:txBody>
      </p:sp>
    </p:spTree>
    <p:extLst>
      <p:ext uri="{BB962C8B-B14F-4D97-AF65-F5344CB8AC3E}">
        <p14:creationId xmlns:p14="http://schemas.microsoft.com/office/powerpoint/2010/main" val="153402184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sa/4.0/deed.de"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creativecommons.org/licenses/by-sa/4.0/deed.de"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bass.schul-welt.de/Stichwort/12374.htm#21-02nr4p9"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bass.schul-welt.de/Stichwort/12374.htm#21-02nr4p9"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hyperlink" Target="https://bass.schul-welt.de/6043.htm#1-1p44"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s://bass.schul-welt.de/Stichwort/12374.htm#21-02nr4p9" TargetMode="External"/><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s://www.supportstelle-weiterbildung.nrw.de/supportstelle/elternmitwirkung/index.html"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hyperlink" Target="https://portal.dnb.de/opac/showFullRecord?currentResultId=benien+and+karl%26any&amp;currentPosition=5" TargetMode="External"/><Relationship Id="rId2" Type="http://schemas.openxmlformats.org/officeDocument/2006/relationships/notesSlide" Target="../notesSlides/notesSlide52.xml"/><Relationship Id="rId1" Type="http://schemas.openxmlformats.org/officeDocument/2006/relationships/slideLayout" Target="../slideLayouts/slideLayout7.xml"/><Relationship Id="rId5" Type="http://schemas.openxmlformats.org/officeDocument/2006/relationships/hyperlink" Target="https://portal.dnb.de/opac/showFullRecord?currentResultId=%22watzlawick%22+and+%22menschliche%22+and+%22kommunikation%22%26any&amp;currentPosition=0" TargetMode="External"/><Relationship Id="rId4" Type="http://schemas.openxmlformats.org/officeDocument/2006/relationships/hyperlink" Target="https://portal.dnb.de/opac/showFullRecord?currentResultId=schulz+and+von+and+thun+and+miteinander+and+reden+and+1%26any&amp;currentPosition=33"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s://creativecommons.org/licenses/by-sa/4.0/deed.de" TargetMode="External"/><Relationship Id="rId7" Type="http://schemas.openxmlformats.org/officeDocument/2006/relationships/hyperlink" Target="https://www.qua-lis.nrw.de/" TargetMode="External"/><Relationship Id="rId2" Type="http://schemas.openxmlformats.org/officeDocument/2006/relationships/notesSlide" Target="../notesSlides/notesSlide53.xml"/><Relationship Id="rId1" Type="http://schemas.openxmlformats.org/officeDocument/2006/relationships/slideLayout" Target="../slideLayouts/slideLayout7.xml"/><Relationship Id="rId6" Type="http://schemas.openxmlformats.org/officeDocument/2006/relationships/hyperlink" Target="https://www.supportstelle-weiterbildung.nrw.de/" TargetMode="External"/><Relationship Id="rId5" Type="http://schemas.openxmlformats.org/officeDocument/2006/relationships/hyperlink" Target="https://open-educational-resources.de/oer-tullu-regel/" TargetMode="Externa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feld 4"/>
          <p:cNvSpPr txBox="1"/>
          <p:nvPr/>
        </p:nvSpPr>
        <p:spPr>
          <a:xfrm>
            <a:off x="179512" y="1124744"/>
            <a:ext cx="8856984" cy="5016758"/>
          </a:xfrm>
          <a:prstGeom prst="rect">
            <a:avLst/>
          </a:prstGeom>
          <a:solidFill>
            <a:schemeClr val="bg1">
              <a:lumMod val="75000"/>
            </a:schemeClr>
          </a:solidFill>
        </p:spPr>
        <p:txBody>
          <a:bodyPr wrap="square" rtlCol="0">
            <a:spAutoFit/>
          </a:bodyPr>
          <a:lstStyle/>
          <a:p>
            <a:r>
              <a:rPr lang="de-DE" sz="2000" dirty="0" smtClean="0">
                <a:latin typeface="+mn-lt"/>
                <a:ea typeface="Verdana" panose="020B0604030504040204" pitchFamily="34" charset="0"/>
                <a:cs typeface="Arial" panose="020B0604020202020204" pitchFamily="34" charset="0"/>
              </a:rPr>
              <a:t>Liebe Nutzerin / Lieber Nutzer dieses Foliensatzes!</a:t>
            </a:r>
          </a:p>
          <a:p>
            <a:endParaRPr lang="de-DE" sz="2000" dirty="0">
              <a:latin typeface="+mn-lt"/>
              <a:ea typeface="Verdana" panose="020B0604030504040204" pitchFamily="34" charset="0"/>
              <a:cs typeface="Arial" panose="020B0604020202020204" pitchFamily="34" charset="0"/>
            </a:endParaRPr>
          </a:p>
          <a:p>
            <a:r>
              <a:rPr lang="de-DE" sz="2000" dirty="0" smtClean="0">
                <a:latin typeface="+mn-lt"/>
                <a:ea typeface="Verdana" panose="020B0604030504040204" pitchFamily="34" charset="0"/>
                <a:cs typeface="Arial" panose="020B0604020202020204" pitchFamily="34" charset="0"/>
              </a:rPr>
              <a:t>Dieser Foliensatz gehört zum Kursangebot des Projektes „</a:t>
            </a:r>
            <a:r>
              <a:rPr lang="de-DE" sz="2000" dirty="0" err="1" smtClean="0">
                <a:latin typeface="+mn-lt"/>
                <a:ea typeface="Verdana" panose="020B0604030504040204" pitchFamily="34" charset="0"/>
                <a:cs typeface="Arial" panose="020B0604020202020204" pitchFamily="34" charset="0"/>
              </a:rPr>
              <a:t>ElternMitWirkung</a:t>
            </a:r>
            <a:r>
              <a:rPr lang="de-DE" sz="2000" dirty="0" smtClean="0">
                <a:latin typeface="+mn-lt"/>
                <a:ea typeface="Verdana" panose="020B0604030504040204" pitchFamily="34" charset="0"/>
                <a:cs typeface="Arial" panose="020B0604020202020204" pitchFamily="34" charset="0"/>
              </a:rPr>
              <a:t> NRW“ der QUA-LiS NRW. Die Folien sind als ein Angebot zu verstehen und umfassen den Themenkomplex Kommunikation mit den Schwerpunkten Gesprächskultur sowie Präsentation und Moderation.</a:t>
            </a:r>
          </a:p>
          <a:p>
            <a:endParaRPr lang="de-DE" sz="2000" dirty="0">
              <a:latin typeface="+mn-lt"/>
              <a:ea typeface="Verdana" panose="020B0604030504040204" pitchFamily="34" charset="0"/>
              <a:cs typeface="Arial" panose="020B0604020202020204" pitchFamily="34" charset="0"/>
            </a:endParaRPr>
          </a:p>
          <a:p>
            <a:r>
              <a:rPr lang="de-DE" sz="2000" dirty="0" smtClean="0">
                <a:latin typeface="+mn-lt"/>
                <a:ea typeface="Verdana" panose="020B0604030504040204" pitchFamily="34" charset="0"/>
                <a:cs typeface="Arial" panose="020B0604020202020204" pitchFamily="34" charset="0"/>
              </a:rPr>
              <a:t>Die Folien können bzw. sollten adressaten- und bedarfsgerecht – je nach Zusammensetzung der </a:t>
            </a:r>
            <a:r>
              <a:rPr lang="de-DE" sz="2000" dirty="0" err="1" smtClean="0">
                <a:latin typeface="+mn-lt"/>
                <a:ea typeface="Verdana" panose="020B0604030504040204" pitchFamily="34" charset="0"/>
                <a:cs typeface="Arial" panose="020B0604020202020204" pitchFamily="34" charset="0"/>
              </a:rPr>
              <a:t>Teilnehmendengruppe</a:t>
            </a:r>
            <a:r>
              <a:rPr lang="de-DE" sz="2000" dirty="0" smtClean="0">
                <a:latin typeface="+mn-lt"/>
                <a:ea typeface="Verdana" panose="020B0604030504040204" pitchFamily="34" charset="0"/>
                <a:cs typeface="Arial" panose="020B0604020202020204" pitchFamily="34" charset="0"/>
              </a:rPr>
              <a:t>, der Zielsetzungen der Kursinhalte etc. – modifiziert bzw. ausgewählt werden. </a:t>
            </a:r>
          </a:p>
          <a:p>
            <a:endParaRPr lang="de-DE" sz="2000" dirty="0">
              <a:latin typeface="+mn-lt"/>
              <a:ea typeface="Verdana" panose="020B0604030504040204" pitchFamily="34" charset="0"/>
              <a:cs typeface="Arial" panose="020B0604020202020204" pitchFamily="34" charset="0"/>
            </a:endParaRPr>
          </a:p>
          <a:p>
            <a:r>
              <a:rPr lang="de-DE" sz="2000" dirty="0" smtClean="0">
                <a:latin typeface="+mn-lt"/>
                <a:ea typeface="Verdana" panose="020B0604030504040204" pitchFamily="34" charset="0"/>
                <a:cs typeface="Arial" panose="020B0604020202020204" pitchFamily="34" charset="0"/>
              </a:rPr>
              <a:t>Die Folien laufen </a:t>
            </a:r>
            <a:r>
              <a:rPr lang="de-DE" sz="2000" dirty="0">
                <a:latin typeface="+mn-lt"/>
                <a:ea typeface="Verdana" panose="020B0604030504040204" pitchFamily="34" charset="0"/>
                <a:cs typeface="Arial" panose="020B0604020202020204" pitchFamily="34" charset="0"/>
              </a:rPr>
              <a:t>unter der Creative </a:t>
            </a:r>
            <a:r>
              <a:rPr lang="de-DE" sz="2000" dirty="0" err="1">
                <a:latin typeface="+mn-lt"/>
                <a:ea typeface="Verdana" panose="020B0604030504040204" pitchFamily="34" charset="0"/>
                <a:cs typeface="Arial" panose="020B0604020202020204" pitchFamily="34" charset="0"/>
              </a:rPr>
              <a:t>Commons</a:t>
            </a:r>
            <a:r>
              <a:rPr lang="de-DE" sz="2000" dirty="0">
                <a:latin typeface="+mn-lt"/>
                <a:ea typeface="Verdana" panose="020B0604030504040204" pitchFamily="34" charset="0"/>
                <a:cs typeface="Arial" panose="020B0604020202020204" pitchFamily="34" charset="0"/>
              </a:rPr>
              <a:t> </a:t>
            </a:r>
            <a:r>
              <a:rPr lang="de-DE" sz="2000" dirty="0" smtClean="0">
                <a:latin typeface="+mn-lt"/>
                <a:ea typeface="Verdana" panose="020B0604030504040204" pitchFamily="34" charset="0"/>
                <a:cs typeface="Arial" panose="020B0604020202020204" pitchFamily="34" charset="0"/>
              </a:rPr>
              <a:t>CC BY </a:t>
            </a:r>
            <a:r>
              <a:rPr lang="de-DE" sz="2000" dirty="0">
                <a:latin typeface="+mn-lt"/>
                <a:ea typeface="Verdana" panose="020B0604030504040204" pitchFamily="34" charset="0"/>
                <a:cs typeface="Arial" panose="020B0604020202020204" pitchFamily="34" charset="0"/>
              </a:rPr>
              <a:t>SA Lizenz, d. h., dass </a:t>
            </a:r>
            <a:r>
              <a:rPr lang="de-DE" sz="2000" dirty="0" smtClean="0">
                <a:latin typeface="+mn-lt"/>
                <a:ea typeface="Verdana" panose="020B0604030504040204" pitchFamily="34" charset="0"/>
                <a:cs typeface="Arial" panose="020B0604020202020204" pitchFamily="34" charset="0"/>
              </a:rPr>
              <a:t>sie kopiert</a:t>
            </a:r>
            <a:r>
              <a:rPr lang="de-DE" sz="2000" dirty="0">
                <a:latin typeface="+mn-lt"/>
                <a:ea typeface="Verdana" panose="020B0604030504040204" pitchFamily="34" charset="0"/>
                <a:cs typeface="Arial" panose="020B0604020202020204" pitchFamily="34" charset="0"/>
              </a:rPr>
              <a:t>, verändert und für eigene Zwecke verwendet werden dürfen unter Angabe der Urheberin – die Qualitäts- und </a:t>
            </a:r>
            <a:r>
              <a:rPr lang="de-DE" sz="2000" dirty="0" err="1">
                <a:latin typeface="+mn-lt"/>
                <a:ea typeface="Verdana" panose="020B0604030504040204" pitchFamily="34" charset="0"/>
                <a:cs typeface="Arial" panose="020B0604020202020204" pitchFamily="34" charset="0"/>
              </a:rPr>
              <a:t>UnterstützungsAgentur</a:t>
            </a:r>
            <a:r>
              <a:rPr lang="de-DE" sz="2000" dirty="0">
                <a:latin typeface="+mn-lt"/>
                <a:ea typeface="Verdana" panose="020B0604030504040204" pitchFamily="34" charset="0"/>
                <a:cs typeface="Arial" panose="020B0604020202020204" pitchFamily="34" charset="0"/>
              </a:rPr>
              <a:t> - Landesinstitut für Schule NRW (QUA-LiS NRW). Falls das Original verändert wird, muss die veränderte Version unter denselben Bedingungen lizensiert werden</a:t>
            </a:r>
            <a:r>
              <a:rPr lang="de-DE" sz="2000" dirty="0" smtClean="0">
                <a:latin typeface="+mn-lt"/>
                <a:ea typeface="Verdana" panose="020B0604030504040204" pitchFamily="34" charset="0"/>
                <a:cs typeface="Arial" panose="020B0604020202020204" pitchFamily="34" charset="0"/>
              </a:rPr>
              <a:t>.</a:t>
            </a:r>
            <a:endParaRPr lang="de-DE" dirty="0" smtClean="0">
              <a:latin typeface="+mn-lt"/>
              <a:ea typeface="Verdana" panose="020B0604030504040204" pitchFamily="34" charset="0"/>
              <a:cs typeface="Arial" panose="020B0604020202020204" pitchFamily="34" charset="0"/>
            </a:endParaRPr>
          </a:p>
        </p:txBody>
      </p:sp>
      <p:pic>
        <p:nvPicPr>
          <p:cNvPr id="6" name="Grafik 5" descr="CC BY-SA 4.0">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179512" y="6453336"/>
            <a:ext cx="838200" cy="298450"/>
          </a:xfrm>
          <a:prstGeom prst="rect">
            <a:avLst/>
          </a:prstGeom>
          <a:noFill/>
          <a:ln>
            <a:noFill/>
          </a:ln>
        </p:spPr>
      </p:pic>
    </p:spTree>
    <p:extLst>
      <p:ext uri="{BB962C8B-B14F-4D97-AF65-F5344CB8AC3E}">
        <p14:creationId xmlns:p14="http://schemas.microsoft.com/office/powerpoint/2010/main" val="686785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txBox="1">
            <a:spLocks noGrp="1"/>
          </p:cNvSpPr>
          <p:nvPr/>
        </p:nvSpPr>
        <p:spPr>
          <a:xfrm>
            <a:off x="3124200" y="6356350"/>
            <a:ext cx="2895600" cy="365125"/>
          </a:xfrm>
          <a:prstGeom prst="rect">
            <a:avLst/>
          </a:prstGeom>
          <a:noFill/>
        </p:spPr>
        <p:txBody>
          <a:bodyPr anchor="ctr"/>
          <a:lstStyle/>
          <a:p>
            <a:pPr algn="ctr">
              <a:defRPr/>
            </a:pPr>
            <a:endParaRPr lang="de-DE" sz="1200">
              <a:solidFill>
                <a:prstClr val="black">
                  <a:tint val="75000"/>
                </a:prstClr>
              </a:solidFill>
            </a:endParaRPr>
          </a:p>
        </p:txBody>
      </p:sp>
      <p:sp>
        <p:nvSpPr>
          <p:cNvPr id="2" name="Rechteck 1"/>
          <p:cNvSpPr/>
          <p:nvPr/>
        </p:nvSpPr>
        <p:spPr>
          <a:xfrm>
            <a:off x="179512" y="980728"/>
            <a:ext cx="8748464" cy="5032147"/>
          </a:xfrm>
          <a:prstGeom prst="rect">
            <a:avLst/>
          </a:prstGeom>
        </p:spPr>
        <p:txBody>
          <a:bodyPr wrap="square">
            <a:spAutoFit/>
          </a:bodyPr>
          <a:lstStyle/>
          <a:p>
            <a:pPr>
              <a:lnSpc>
                <a:spcPct val="150000"/>
              </a:lnSpc>
            </a:pPr>
            <a:r>
              <a:rPr lang="de-DE" sz="2400" b="1" i="0" dirty="0" smtClean="0">
                <a:solidFill>
                  <a:srgbClr val="333333"/>
                </a:solidFill>
                <a:effectLst/>
                <a:latin typeface="HelveticaNeue"/>
              </a:rPr>
              <a:t>Die vier Seiten einer Nachricht (4-Ohren-Modell)</a:t>
            </a:r>
          </a:p>
          <a:p>
            <a:pPr>
              <a:lnSpc>
                <a:spcPct val="150000"/>
              </a:lnSpc>
            </a:pPr>
            <a:r>
              <a:rPr lang="de-DE" sz="2000" dirty="0" smtClean="0">
                <a:solidFill>
                  <a:srgbClr val="333333"/>
                </a:solidFill>
                <a:latin typeface="HelveticaNeue"/>
              </a:rPr>
              <a:t>(</a:t>
            </a:r>
            <a:r>
              <a:rPr lang="de-DE" sz="2000" b="0" i="0" dirty="0" smtClean="0">
                <a:solidFill>
                  <a:srgbClr val="333333"/>
                </a:solidFill>
                <a:effectLst/>
                <a:latin typeface="HelveticaNeue"/>
              </a:rPr>
              <a:t>Beispiel</a:t>
            </a:r>
            <a:r>
              <a:rPr lang="de-DE" sz="2000" dirty="0" smtClean="0">
                <a:solidFill>
                  <a:srgbClr val="333333"/>
                </a:solidFill>
                <a:latin typeface="HelveticaNeue"/>
              </a:rPr>
              <a:t>)</a:t>
            </a:r>
          </a:p>
          <a:p>
            <a:pPr>
              <a:lnSpc>
                <a:spcPct val="150000"/>
              </a:lnSpc>
            </a:pPr>
            <a:endParaRPr lang="de-DE" sz="2000" dirty="0">
              <a:solidFill>
                <a:srgbClr val="333333"/>
              </a:solidFill>
              <a:latin typeface="HelveticaNeue"/>
            </a:endParaRPr>
          </a:p>
          <a:p>
            <a:pPr>
              <a:lnSpc>
                <a:spcPct val="150000"/>
              </a:lnSpc>
            </a:pPr>
            <a:r>
              <a:rPr lang="de-DE" sz="2000" b="1" dirty="0" smtClean="0">
                <a:solidFill>
                  <a:srgbClr val="333333"/>
                </a:solidFill>
                <a:latin typeface="HelveticaNeue"/>
              </a:rPr>
              <a:t>„</a:t>
            </a:r>
            <a:r>
              <a:rPr lang="de-DE" sz="2000" b="1" dirty="0">
                <a:solidFill>
                  <a:srgbClr val="333333"/>
                </a:solidFill>
                <a:latin typeface="HelveticaNeue"/>
              </a:rPr>
              <a:t>Es ist grün“. </a:t>
            </a:r>
          </a:p>
          <a:p>
            <a:pPr>
              <a:lnSpc>
                <a:spcPct val="150000"/>
              </a:lnSpc>
            </a:pPr>
            <a:r>
              <a:rPr lang="de-DE" sz="2000" dirty="0" smtClean="0">
                <a:solidFill>
                  <a:srgbClr val="333333"/>
                </a:solidFill>
                <a:latin typeface="HelveticaNeue"/>
              </a:rPr>
              <a:t>Die 4 Botschaften des Mannes:</a:t>
            </a:r>
            <a:endParaRPr lang="de-DE" sz="2000" dirty="0">
              <a:solidFill>
                <a:srgbClr val="333333"/>
              </a:solidFill>
              <a:latin typeface="HelveticaNeue"/>
            </a:endParaRPr>
          </a:p>
          <a:p>
            <a:pPr marL="342900" indent="-342900">
              <a:lnSpc>
                <a:spcPct val="150000"/>
              </a:lnSpc>
              <a:buFont typeface="Arial" panose="020B0604020202020204" pitchFamily="34" charset="0"/>
              <a:buChar char="•"/>
            </a:pPr>
            <a:r>
              <a:rPr lang="de-DE" sz="2000" dirty="0" smtClean="0">
                <a:solidFill>
                  <a:srgbClr val="3333CC"/>
                </a:solidFill>
                <a:latin typeface="HelveticaNeue"/>
              </a:rPr>
              <a:t>Sachinformation: „Die Ampel ist jetzt grün.“ </a:t>
            </a:r>
            <a:r>
              <a:rPr lang="de-DE" sz="2000" dirty="0" smtClean="0">
                <a:solidFill>
                  <a:srgbClr val="333333"/>
                </a:solidFill>
                <a:latin typeface="HelveticaNeue"/>
              </a:rPr>
              <a:t> </a:t>
            </a:r>
            <a:endParaRPr lang="de-DE" sz="2000" dirty="0">
              <a:solidFill>
                <a:srgbClr val="333333"/>
              </a:solidFill>
              <a:latin typeface="HelveticaNeue"/>
            </a:endParaRPr>
          </a:p>
          <a:p>
            <a:pPr marL="342900" indent="-342900">
              <a:lnSpc>
                <a:spcPct val="150000"/>
              </a:lnSpc>
              <a:buFont typeface="Arial" panose="020B0604020202020204" pitchFamily="34" charset="0"/>
              <a:buChar char="•"/>
            </a:pPr>
            <a:r>
              <a:rPr lang="de-DE" sz="2000" dirty="0" smtClean="0">
                <a:solidFill>
                  <a:srgbClr val="00B050"/>
                </a:solidFill>
                <a:latin typeface="HelveticaNeue"/>
              </a:rPr>
              <a:t>Selbstkundgabe: „Ich habe es eilig.“</a:t>
            </a:r>
            <a:endParaRPr lang="de-DE" sz="2000" dirty="0">
              <a:solidFill>
                <a:srgbClr val="333333"/>
              </a:solidFill>
              <a:latin typeface="HelveticaNeue"/>
            </a:endParaRPr>
          </a:p>
          <a:p>
            <a:pPr marL="342900" indent="-342900">
              <a:lnSpc>
                <a:spcPct val="150000"/>
              </a:lnSpc>
              <a:buFont typeface="Arial" panose="020B0604020202020204" pitchFamily="34" charset="0"/>
              <a:buChar char="•"/>
            </a:pPr>
            <a:r>
              <a:rPr lang="de-DE" sz="2000" dirty="0" smtClean="0">
                <a:solidFill>
                  <a:srgbClr val="FFCC00"/>
                </a:solidFill>
                <a:latin typeface="HelveticaNeue"/>
              </a:rPr>
              <a:t>Beziehungshinweis: „Ich fahre besser als du.“</a:t>
            </a:r>
            <a:endParaRPr lang="de-DE" sz="2000" dirty="0">
              <a:solidFill>
                <a:srgbClr val="FFCC00"/>
              </a:solidFill>
              <a:latin typeface="HelveticaNeue"/>
            </a:endParaRPr>
          </a:p>
          <a:p>
            <a:pPr marL="342900" indent="-342900">
              <a:lnSpc>
                <a:spcPct val="150000"/>
              </a:lnSpc>
              <a:buFont typeface="Arial" panose="020B0604020202020204" pitchFamily="34" charset="0"/>
              <a:buChar char="•"/>
            </a:pPr>
            <a:r>
              <a:rPr lang="de-DE" sz="2000" dirty="0" smtClean="0">
                <a:solidFill>
                  <a:srgbClr val="FF0000"/>
                </a:solidFill>
                <a:latin typeface="HelveticaNeue"/>
              </a:rPr>
              <a:t>Appell: „Fahr jetzt los!“</a:t>
            </a:r>
            <a:endParaRPr lang="de-DE" sz="2000" dirty="0" smtClean="0">
              <a:solidFill>
                <a:srgbClr val="333333"/>
              </a:solidFill>
              <a:latin typeface="HelveticaNeue"/>
            </a:endParaRPr>
          </a:p>
          <a:p>
            <a:pPr>
              <a:lnSpc>
                <a:spcPct val="150000"/>
              </a:lnSpc>
            </a:pPr>
            <a:endParaRPr lang="de-DE" sz="2000" b="0" i="0" dirty="0">
              <a:solidFill>
                <a:srgbClr val="333333"/>
              </a:solidFill>
              <a:effectLst/>
              <a:latin typeface="HelveticaNeue"/>
            </a:endParaRPr>
          </a:p>
          <a:p>
            <a:pPr>
              <a:lnSpc>
                <a:spcPct val="150000"/>
              </a:lnSpc>
            </a:pPr>
            <a:r>
              <a:rPr lang="de-DE" sz="1000" dirty="0">
                <a:solidFill>
                  <a:srgbClr val="333333"/>
                </a:solidFill>
                <a:latin typeface="HelveticaNeue"/>
              </a:rPr>
              <a:t>(Quelle: https://</a:t>
            </a:r>
            <a:r>
              <a:rPr lang="de-DE" sz="1000" dirty="0" smtClean="0">
                <a:solidFill>
                  <a:srgbClr val="333333"/>
                </a:solidFill>
                <a:latin typeface="HelveticaNeue"/>
              </a:rPr>
              <a:t>www.schulz-von-thun.de/die-modelle/das-kommunikationsquadrat)</a:t>
            </a:r>
            <a:endParaRPr lang="de-DE" sz="1000" b="0" i="0" dirty="0">
              <a:solidFill>
                <a:srgbClr val="333333"/>
              </a:solidFill>
              <a:effectLst/>
              <a:latin typeface="HelveticaNeue"/>
            </a:endParaRPr>
          </a:p>
        </p:txBody>
      </p:sp>
      <p:pic>
        <p:nvPicPr>
          <p:cNvPr id="3" name="Grafik 2"/>
          <p:cNvPicPr>
            <a:picLocks noChangeAspect="1"/>
          </p:cNvPicPr>
          <p:nvPr/>
        </p:nvPicPr>
        <p:blipFill>
          <a:blip r:embed="rId3"/>
          <a:stretch>
            <a:fillRect/>
          </a:stretch>
        </p:blipFill>
        <p:spPr>
          <a:xfrm>
            <a:off x="6019800" y="1556792"/>
            <a:ext cx="2583755" cy="955518"/>
          </a:xfrm>
          <a:prstGeom prst="rect">
            <a:avLst/>
          </a:prstGeom>
        </p:spPr>
      </p:pic>
      <p:sp>
        <p:nvSpPr>
          <p:cNvPr id="4" name="Foliennummernplatzhalter 3"/>
          <p:cNvSpPr>
            <a:spLocks noGrp="1"/>
          </p:cNvSpPr>
          <p:nvPr>
            <p:ph type="sldNum" sz="quarter" idx="12"/>
          </p:nvPr>
        </p:nvSpPr>
        <p:spPr/>
        <p:txBody>
          <a:bodyPr/>
          <a:lstStyle/>
          <a:p>
            <a:fld id="{6D663DFF-A2E3-4A2E-86A5-6066A91FDB09}" type="slidenum">
              <a:rPr lang="de-DE" smtClean="0"/>
              <a:t>10</a:t>
            </a:fld>
            <a:endParaRPr lang="de-DE"/>
          </a:p>
        </p:txBody>
      </p:sp>
    </p:spTree>
    <p:extLst>
      <p:ext uri="{BB962C8B-B14F-4D97-AF65-F5344CB8AC3E}">
        <p14:creationId xmlns:p14="http://schemas.microsoft.com/office/powerpoint/2010/main" val="1914774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txBox="1">
            <a:spLocks noGrp="1"/>
          </p:cNvSpPr>
          <p:nvPr/>
        </p:nvSpPr>
        <p:spPr>
          <a:xfrm>
            <a:off x="3124200" y="6356350"/>
            <a:ext cx="2895600" cy="365125"/>
          </a:xfrm>
          <a:prstGeom prst="rect">
            <a:avLst/>
          </a:prstGeom>
          <a:noFill/>
        </p:spPr>
        <p:txBody>
          <a:bodyPr anchor="ctr"/>
          <a:lstStyle/>
          <a:p>
            <a:pPr algn="ctr">
              <a:defRPr/>
            </a:pPr>
            <a:endParaRPr lang="de-DE" sz="1200">
              <a:solidFill>
                <a:prstClr val="black">
                  <a:tint val="75000"/>
                </a:prstClr>
              </a:solidFill>
            </a:endParaRPr>
          </a:p>
        </p:txBody>
      </p:sp>
      <p:sp>
        <p:nvSpPr>
          <p:cNvPr id="2" name="Rechteck 1"/>
          <p:cNvSpPr/>
          <p:nvPr/>
        </p:nvSpPr>
        <p:spPr>
          <a:xfrm>
            <a:off x="179512" y="980728"/>
            <a:ext cx="8748464" cy="5032147"/>
          </a:xfrm>
          <a:prstGeom prst="rect">
            <a:avLst/>
          </a:prstGeom>
        </p:spPr>
        <p:txBody>
          <a:bodyPr wrap="square">
            <a:spAutoFit/>
          </a:bodyPr>
          <a:lstStyle/>
          <a:p>
            <a:pPr>
              <a:lnSpc>
                <a:spcPct val="150000"/>
              </a:lnSpc>
            </a:pPr>
            <a:r>
              <a:rPr lang="de-DE" sz="2400" b="1" i="0" dirty="0" smtClean="0">
                <a:solidFill>
                  <a:srgbClr val="333333"/>
                </a:solidFill>
                <a:effectLst/>
                <a:latin typeface="HelveticaNeue"/>
              </a:rPr>
              <a:t>Die vier Seiten einer Nachricht (4-Ohren-Modell)</a:t>
            </a:r>
          </a:p>
          <a:p>
            <a:pPr>
              <a:lnSpc>
                <a:spcPct val="150000"/>
              </a:lnSpc>
            </a:pPr>
            <a:r>
              <a:rPr lang="de-DE" sz="2000" dirty="0" smtClean="0">
                <a:solidFill>
                  <a:srgbClr val="333333"/>
                </a:solidFill>
                <a:latin typeface="HelveticaNeue"/>
              </a:rPr>
              <a:t>(</a:t>
            </a:r>
            <a:r>
              <a:rPr lang="de-DE" sz="2000" b="0" i="0" dirty="0" smtClean="0">
                <a:solidFill>
                  <a:srgbClr val="333333"/>
                </a:solidFill>
                <a:effectLst/>
                <a:latin typeface="HelveticaNeue"/>
              </a:rPr>
              <a:t>Beispiel</a:t>
            </a:r>
            <a:r>
              <a:rPr lang="de-DE" sz="2000" dirty="0" smtClean="0">
                <a:solidFill>
                  <a:srgbClr val="333333"/>
                </a:solidFill>
                <a:latin typeface="HelveticaNeue"/>
              </a:rPr>
              <a:t>)</a:t>
            </a:r>
          </a:p>
          <a:p>
            <a:pPr>
              <a:lnSpc>
                <a:spcPct val="150000"/>
              </a:lnSpc>
            </a:pPr>
            <a:endParaRPr lang="de-DE" sz="2000" dirty="0">
              <a:solidFill>
                <a:srgbClr val="333333"/>
              </a:solidFill>
              <a:latin typeface="HelveticaNeue"/>
            </a:endParaRPr>
          </a:p>
          <a:p>
            <a:pPr>
              <a:lnSpc>
                <a:spcPct val="150000"/>
              </a:lnSpc>
            </a:pPr>
            <a:r>
              <a:rPr lang="de-DE" sz="2000" b="1" dirty="0" smtClean="0">
                <a:solidFill>
                  <a:srgbClr val="333333"/>
                </a:solidFill>
                <a:latin typeface="HelveticaNeue"/>
              </a:rPr>
              <a:t>„</a:t>
            </a:r>
            <a:r>
              <a:rPr lang="de-DE" sz="2000" b="1" dirty="0">
                <a:solidFill>
                  <a:srgbClr val="333333"/>
                </a:solidFill>
                <a:latin typeface="HelveticaNeue"/>
              </a:rPr>
              <a:t>Es ist grün“. </a:t>
            </a:r>
          </a:p>
          <a:p>
            <a:pPr>
              <a:lnSpc>
                <a:spcPct val="150000"/>
              </a:lnSpc>
            </a:pPr>
            <a:r>
              <a:rPr lang="de-DE" sz="2000" dirty="0" smtClean="0">
                <a:solidFill>
                  <a:srgbClr val="333333"/>
                </a:solidFill>
                <a:latin typeface="HelveticaNeue"/>
              </a:rPr>
              <a:t>Die 4 Auffassungen der Frau:</a:t>
            </a:r>
            <a:endParaRPr lang="de-DE" sz="2000" dirty="0">
              <a:solidFill>
                <a:srgbClr val="333333"/>
              </a:solidFill>
              <a:latin typeface="HelveticaNeue"/>
            </a:endParaRPr>
          </a:p>
          <a:p>
            <a:pPr marL="342900" indent="-342900">
              <a:lnSpc>
                <a:spcPct val="150000"/>
              </a:lnSpc>
              <a:buFont typeface="Arial" panose="020B0604020202020204" pitchFamily="34" charset="0"/>
              <a:buChar char="•"/>
            </a:pPr>
            <a:r>
              <a:rPr lang="de-DE" sz="2000" dirty="0" smtClean="0">
                <a:solidFill>
                  <a:srgbClr val="3333CC"/>
                </a:solidFill>
                <a:latin typeface="HelveticaNeue"/>
              </a:rPr>
              <a:t>Sachinformation: „Die Ampel ist jetzt grün.“ </a:t>
            </a:r>
            <a:r>
              <a:rPr lang="de-DE" sz="2000" dirty="0" smtClean="0">
                <a:solidFill>
                  <a:srgbClr val="333333"/>
                </a:solidFill>
                <a:latin typeface="HelveticaNeue"/>
              </a:rPr>
              <a:t> </a:t>
            </a:r>
            <a:endParaRPr lang="de-DE" sz="2000" dirty="0">
              <a:solidFill>
                <a:srgbClr val="333333"/>
              </a:solidFill>
              <a:latin typeface="HelveticaNeue"/>
            </a:endParaRPr>
          </a:p>
          <a:p>
            <a:pPr marL="342900" indent="-342900">
              <a:lnSpc>
                <a:spcPct val="150000"/>
              </a:lnSpc>
              <a:buFont typeface="Arial" panose="020B0604020202020204" pitchFamily="34" charset="0"/>
              <a:buChar char="•"/>
            </a:pPr>
            <a:r>
              <a:rPr lang="de-DE" sz="2000" dirty="0" smtClean="0">
                <a:solidFill>
                  <a:srgbClr val="00B050"/>
                </a:solidFill>
                <a:latin typeface="HelveticaNeue"/>
              </a:rPr>
              <a:t>Selbstkundgabe: „Du bist zu langsam.“</a:t>
            </a:r>
            <a:endParaRPr lang="de-DE" sz="2000" dirty="0">
              <a:solidFill>
                <a:srgbClr val="333333"/>
              </a:solidFill>
              <a:latin typeface="HelveticaNeue"/>
            </a:endParaRPr>
          </a:p>
          <a:p>
            <a:pPr marL="342900" indent="-342900">
              <a:lnSpc>
                <a:spcPct val="150000"/>
              </a:lnSpc>
              <a:buFont typeface="Arial" panose="020B0604020202020204" pitchFamily="34" charset="0"/>
              <a:buChar char="•"/>
            </a:pPr>
            <a:r>
              <a:rPr lang="de-DE" sz="2000" dirty="0" smtClean="0">
                <a:solidFill>
                  <a:srgbClr val="FFCC00"/>
                </a:solidFill>
                <a:latin typeface="HelveticaNeue"/>
              </a:rPr>
              <a:t>Beziehungshinweis: „Du bist eine schlechte Fahrerin .“</a:t>
            </a:r>
            <a:endParaRPr lang="de-DE" sz="2000" dirty="0">
              <a:solidFill>
                <a:srgbClr val="FFCC00"/>
              </a:solidFill>
              <a:latin typeface="HelveticaNeue"/>
            </a:endParaRPr>
          </a:p>
          <a:p>
            <a:pPr marL="342900" indent="-342900">
              <a:lnSpc>
                <a:spcPct val="150000"/>
              </a:lnSpc>
              <a:buFont typeface="Arial" panose="020B0604020202020204" pitchFamily="34" charset="0"/>
              <a:buChar char="•"/>
            </a:pPr>
            <a:r>
              <a:rPr lang="de-DE" sz="2000" dirty="0" smtClean="0">
                <a:solidFill>
                  <a:srgbClr val="FF0000"/>
                </a:solidFill>
                <a:latin typeface="HelveticaNeue"/>
              </a:rPr>
              <a:t>Appell: „Nächstes Mal lässt du mich wieder fahren.“</a:t>
            </a:r>
            <a:endParaRPr lang="de-DE" sz="2000" dirty="0" smtClean="0">
              <a:solidFill>
                <a:srgbClr val="333333"/>
              </a:solidFill>
              <a:latin typeface="HelveticaNeue"/>
            </a:endParaRPr>
          </a:p>
          <a:p>
            <a:pPr>
              <a:lnSpc>
                <a:spcPct val="150000"/>
              </a:lnSpc>
            </a:pPr>
            <a:endParaRPr lang="de-DE" sz="2000" b="0" i="0" dirty="0">
              <a:solidFill>
                <a:srgbClr val="333333"/>
              </a:solidFill>
              <a:effectLst/>
              <a:latin typeface="HelveticaNeue"/>
            </a:endParaRPr>
          </a:p>
          <a:p>
            <a:pPr>
              <a:lnSpc>
                <a:spcPct val="150000"/>
              </a:lnSpc>
            </a:pPr>
            <a:endParaRPr lang="de-DE" sz="1000" b="0" i="0" dirty="0">
              <a:solidFill>
                <a:srgbClr val="333333"/>
              </a:solidFill>
              <a:effectLst/>
              <a:latin typeface="HelveticaNeue"/>
            </a:endParaRPr>
          </a:p>
        </p:txBody>
      </p:sp>
      <p:pic>
        <p:nvPicPr>
          <p:cNvPr id="3" name="Grafik 2"/>
          <p:cNvPicPr>
            <a:picLocks noChangeAspect="1"/>
          </p:cNvPicPr>
          <p:nvPr/>
        </p:nvPicPr>
        <p:blipFill>
          <a:blip r:embed="rId3"/>
          <a:stretch>
            <a:fillRect/>
          </a:stretch>
        </p:blipFill>
        <p:spPr>
          <a:xfrm>
            <a:off x="6019800" y="1556792"/>
            <a:ext cx="2583755" cy="955518"/>
          </a:xfrm>
          <a:prstGeom prst="rect">
            <a:avLst/>
          </a:prstGeom>
        </p:spPr>
      </p:pic>
      <p:sp>
        <p:nvSpPr>
          <p:cNvPr id="4" name="Foliennummernplatzhalter 3"/>
          <p:cNvSpPr>
            <a:spLocks noGrp="1"/>
          </p:cNvSpPr>
          <p:nvPr>
            <p:ph type="sldNum" sz="quarter" idx="12"/>
          </p:nvPr>
        </p:nvSpPr>
        <p:spPr/>
        <p:txBody>
          <a:bodyPr/>
          <a:lstStyle/>
          <a:p>
            <a:fld id="{6D663DFF-A2E3-4A2E-86A5-6066A91FDB09}" type="slidenum">
              <a:rPr lang="de-DE" smtClean="0"/>
              <a:t>11</a:t>
            </a:fld>
            <a:endParaRPr lang="de-DE"/>
          </a:p>
        </p:txBody>
      </p:sp>
    </p:spTree>
    <p:extLst>
      <p:ext uri="{BB962C8B-B14F-4D97-AF65-F5344CB8AC3E}">
        <p14:creationId xmlns:p14="http://schemas.microsoft.com/office/powerpoint/2010/main" val="2620108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79512" y="980728"/>
            <a:ext cx="8748464" cy="5216813"/>
          </a:xfrm>
          <a:prstGeom prst="rect">
            <a:avLst/>
          </a:prstGeom>
        </p:spPr>
        <p:txBody>
          <a:bodyPr wrap="square">
            <a:spAutoFit/>
          </a:bodyPr>
          <a:lstStyle/>
          <a:p>
            <a:pPr>
              <a:lnSpc>
                <a:spcPct val="150000"/>
              </a:lnSpc>
            </a:pPr>
            <a:r>
              <a:rPr lang="de-DE" sz="2400" b="1" i="0" dirty="0" smtClean="0">
                <a:solidFill>
                  <a:srgbClr val="333333"/>
                </a:solidFill>
                <a:effectLst/>
                <a:latin typeface="HelveticaNeue"/>
              </a:rPr>
              <a:t>Missverständnisse oder Konflikte treten auf…</a:t>
            </a:r>
          </a:p>
          <a:p>
            <a:pPr>
              <a:lnSpc>
                <a:spcPct val="150000"/>
              </a:lnSpc>
            </a:pPr>
            <a:r>
              <a:rPr lang="de-DE" sz="2400" dirty="0" smtClean="0">
                <a:solidFill>
                  <a:srgbClr val="333333"/>
                </a:solidFill>
                <a:latin typeface="HelveticaNeue"/>
              </a:rPr>
              <a:t>…wenn Sender (Botschafter) und Empfänger die einzelnen Ebenen unterschiedlich gewichten oder unterschiedlich deuten</a:t>
            </a:r>
            <a:endParaRPr lang="de-DE" sz="2400" i="0" dirty="0" smtClean="0">
              <a:solidFill>
                <a:srgbClr val="333333"/>
              </a:solidFill>
              <a:effectLst/>
              <a:latin typeface="HelveticaNeue"/>
            </a:endParaRPr>
          </a:p>
          <a:p>
            <a:pPr>
              <a:lnSpc>
                <a:spcPct val="150000"/>
              </a:lnSpc>
            </a:pPr>
            <a:endParaRPr lang="de-DE" sz="2400" dirty="0">
              <a:solidFill>
                <a:srgbClr val="333333"/>
              </a:solidFill>
              <a:latin typeface="HelveticaNeue"/>
            </a:endParaRPr>
          </a:p>
          <a:p>
            <a:pPr>
              <a:lnSpc>
                <a:spcPct val="150000"/>
              </a:lnSpc>
            </a:pPr>
            <a:r>
              <a:rPr lang="de-DE" sz="2400" u="sng" dirty="0" smtClean="0">
                <a:solidFill>
                  <a:srgbClr val="333333"/>
                </a:solidFill>
                <a:latin typeface="HelveticaNeue"/>
              </a:rPr>
              <a:t>Beispiel (Gewichtung):</a:t>
            </a:r>
            <a:r>
              <a:rPr lang="de-DE" sz="2400" dirty="0" smtClean="0">
                <a:solidFill>
                  <a:srgbClr val="333333"/>
                </a:solidFill>
                <a:latin typeface="HelveticaNeue"/>
              </a:rPr>
              <a:t> </a:t>
            </a:r>
          </a:p>
          <a:p>
            <a:pPr marL="342900" indent="-342900">
              <a:lnSpc>
                <a:spcPct val="150000"/>
              </a:lnSpc>
              <a:buFontTx/>
              <a:buChar char="-"/>
            </a:pPr>
            <a:r>
              <a:rPr lang="de-DE" sz="2400" dirty="0" smtClean="0">
                <a:solidFill>
                  <a:srgbClr val="333333"/>
                </a:solidFill>
                <a:latin typeface="HelveticaNeue"/>
              </a:rPr>
              <a:t>Der Mann möchte erreichen, dass die Frau endlich losfährt. (Appellebene)</a:t>
            </a:r>
          </a:p>
          <a:p>
            <a:pPr marL="342900" indent="-342900">
              <a:lnSpc>
                <a:spcPct val="150000"/>
              </a:lnSpc>
              <a:buFontTx/>
              <a:buChar char="-"/>
            </a:pPr>
            <a:r>
              <a:rPr lang="de-DE" sz="2400" dirty="0" smtClean="0">
                <a:solidFill>
                  <a:srgbClr val="333333"/>
                </a:solidFill>
                <a:latin typeface="HelveticaNeue"/>
              </a:rPr>
              <a:t>Die Frau fühlt sich angegriffen. (Beziehungsebene) </a:t>
            </a:r>
            <a:endParaRPr lang="de-DE" sz="2000" dirty="0">
              <a:solidFill>
                <a:srgbClr val="333333"/>
              </a:solidFill>
              <a:latin typeface="HelveticaNeue"/>
            </a:endParaRPr>
          </a:p>
          <a:p>
            <a:pPr>
              <a:lnSpc>
                <a:spcPct val="150000"/>
              </a:lnSpc>
            </a:pPr>
            <a:endParaRPr lang="de-DE" sz="2000" b="0" i="0" dirty="0">
              <a:solidFill>
                <a:srgbClr val="333333"/>
              </a:solidFill>
              <a:effectLst/>
              <a:latin typeface="HelveticaNeue"/>
            </a:endParaRPr>
          </a:p>
          <a:p>
            <a:pPr>
              <a:lnSpc>
                <a:spcPct val="150000"/>
              </a:lnSpc>
            </a:pPr>
            <a:endParaRPr lang="de-DE" sz="1000" b="0" i="0" dirty="0">
              <a:solidFill>
                <a:srgbClr val="333333"/>
              </a:solidFill>
              <a:effectLst/>
              <a:latin typeface="HelveticaNeue"/>
            </a:endParaRPr>
          </a:p>
        </p:txBody>
      </p:sp>
      <p:pic>
        <p:nvPicPr>
          <p:cNvPr id="4" name="Grafik 3"/>
          <p:cNvPicPr>
            <a:picLocks noChangeAspect="1"/>
          </p:cNvPicPr>
          <p:nvPr/>
        </p:nvPicPr>
        <p:blipFill>
          <a:blip r:embed="rId3"/>
          <a:stretch>
            <a:fillRect/>
          </a:stretch>
        </p:blipFill>
        <p:spPr>
          <a:xfrm>
            <a:off x="7236296" y="2636912"/>
            <a:ext cx="1329851" cy="1131476"/>
          </a:xfrm>
          <a:prstGeom prst="rect">
            <a:avLst/>
          </a:prstGeom>
        </p:spPr>
      </p:pic>
      <p:sp>
        <p:nvSpPr>
          <p:cNvPr id="5" name="Fußzeilenplatzhalter 4"/>
          <p:cNvSpPr txBox="1">
            <a:spLocks noGrp="1"/>
          </p:cNvSpPr>
          <p:nvPr/>
        </p:nvSpPr>
        <p:spPr>
          <a:xfrm>
            <a:off x="3124200" y="6356350"/>
            <a:ext cx="2895600" cy="365125"/>
          </a:xfrm>
          <a:prstGeom prst="rect">
            <a:avLst/>
          </a:prstGeom>
          <a:noFill/>
        </p:spPr>
        <p:txBody>
          <a:bodyPr anchor="ctr"/>
          <a:lstStyle/>
          <a:p>
            <a:pPr algn="ctr">
              <a:defRPr/>
            </a:pPr>
            <a:endParaRPr lang="de-DE" sz="1200">
              <a:solidFill>
                <a:prstClr val="black">
                  <a:tint val="75000"/>
                </a:prstClr>
              </a:solidFill>
            </a:endParaRPr>
          </a:p>
        </p:txBody>
      </p:sp>
      <p:sp>
        <p:nvSpPr>
          <p:cNvPr id="3" name="Foliennummernplatzhalter 2"/>
          <p:cNvSpPr>
            <a:spLocks noGrp="1"/>
          </p:cNvSpPr>
          <p:nvPr>
            <p:ph type="sldNum" sz="quarter" idx="12"/>
          </p:nvPr>
        </p:nvSpPr>
        <p:spPr/>
        <p:txBody>
          <a:bodyPr/>
          <a:lstStyle/>
          <a:p>
            <a:fld id="{6D663DFF-A2E3-4A2E-86A5-6066A91FDB09}" type="slidenum">
              <a:rPr lang="de-DE" smtClean="0"/>
              <a:t>12</a:t>
            </a:fld>
            <a:endParaRPr lang="de-DE"/>
          </a:p>
        </p:txBody>
      </p:sp>
    </p:spTree>
    <p:extLst>
      <p:ext uri="{BB962C8B-B14F-4D97-AF65-F5344CB8AC3E}">
        <p14:creationId xmlns:p14="http://schemas.microsoft.com/office/powerpoint/2010/main" val="588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323528" y="1340768"/>
            <a:ext cx="4752528" cy="5770811"/>
          </a:xfrm>
          <a:prstGeom prst="rect">
            <a:avLst/>
          </a:prstGeom>
        </p:spPr>
        <p:txBody>
          <a:bodyPr wrap="square">
            <a:spAutoFit/>
          </a:bodyPr>
          <a:lstStyle/>
          <a:p>
            <a:pPr>
              <a:lnSpc>
                <a:spcPct val="150000"/>
              </a:lnSpc>
            </a:pPr>
            <a:r>
              <a:rPr lang="de-DE" sz="2400" b="1" i="0" dirty="0" smtClean="0">
                <a:solidFill>
                  <a:srgbClr val="333333"/>
                </a:solidFill>
                <a:effectLst/>
                <a:latin typeface="HelveticaNeue"/>
              </a:rPr>
              <a:t>Eisbergmodell </a:t>
            </a:r>
          </a:p>
          <a:p>
            <a:pPr>
              <a:lnSpc>
                <a:spcPct val="150000"/>
              </a:lnSpc>
            </a:pPr>
            <a:r>
              <a:rPr lang="de-DE" sz="2400" dirty="0">
                <a:solidFill>
                  <a:srgbClr val="333333"/>
                </a:solidFill>
                <a:latin typeface="HelveticaNeue"/>
              </a:rPr>
              <a:t>(</a:t>
            </a:r>
            <a:r>
              <a:rPr lang="de-DE" sz="2400" i="0" dirty="0" smtClean="0">
                <a:solidFill>
                  <a:srgbClr val="333333"/>
                </a:solidFill>
                <a:effectLst/>
                <a:latin typeface="HelveticaNeue"/>
              </a:rPr>
              <a:t>nach Sigmund Freud)</a:t>
            </a:r>
          </a:p>
          <a:p>
            <a:pPr>
              <a:lnSpc>
                <a:spcPct val="150000"/>
              </a:lnSpc>
            </a:pPr>
            <a:r>
              <a:rPr lang="de-DE" sz="2400" dirty="0" smtClean="0">
                <a:solidFill>
                  <a:srgbClr val="333333"/>
                </a:solidFill>
                <a:latin typeface="HelveticaNeue"/>
              </a:rPr>
              <a:t>…verdeutlicht, dass nur ein kleiner Teil der menschlichen Kommunikation verbal stattfindet; </a:t>
            </a:r>
            <a:r>
              <a:rPr lang="de-DE" sz="2400" i="0" dirty="0" smtClean="0">
                <a:solidFill>
                  <a:srgbClr val="333333"/>
                </a:solidFill>
                <a:effectLst/>
                <a:latin typeface="HelveticaNeue"/>
              </a:rPr>
              <a:t>ein viel größerer Teil läuft non-verbal (Mimik, Gestik, Tonfall) statt</a:t>
            </a:r>
          </a:p>
          <a:p>
            <a:pPr>
              <a:lnSpc>
                <a:spcPct val="150000"/>
              </a:lnSpc>
            </a:pPr>
            <a:endParaRPr lang="de-DE" sz="2400" dirty="0">
              <a:solidFill>
                <a:srgbClr val="333333"/>
              </a:solidFill>
              <a:latin typeface="HelveticaNeue"/>
            </a:endParaRPr>
          </a:p>
          <a:p>
            <a:pPr>
              <a:lnSpc>
                <a:spcPct val="150000"/>
              </a:lnSpc>
            </a:pPr>
            <a:endParaRPr lang="de-DE" sz="2000" b="0" i="0" dirty="0">
              <a:solidFill>
                <a:srgbClr val="333333"/>
              </a:solidFill>
              <a:effectLst/>
              <a:latin typeface="HelveticaNeue"/>
            </a:endParaRPr>
          </a:p>
          <a:p>
            <a:pPr>
              <a:lnSpc>
                <a:spcPct val="150000"/>
              </a:lnSpc>
            </a:pPr>
            <a:endParaRPr lang="de-DE" sz="1000" b="0" i="0" dirty="0">
              <a:solidFill>
                <a:srgbClr val="333333"/>
              </a:solidFill>
              <a:effectLst/>
              <a:latin typeface="HelveticaNeue"/>
            </a:endParaRPr>
          </a:p>
        </p:txBody>
      </p:sp>
      <p:sp>
        <p:nvSpPr>
          <p:cNvPr id="5" name="Fußzeilenplatzhalter 4"/>
          <p:cNvSpPr txBox="1">
            <a:spLocks noGrp="1"/>
          </p:cNvSpPr>
          <p:nvPr/>
        </p:nvSpPr>
        <p:spPr>
          <a:xfrm>
            <a:off x="3124200" y="6356350"/>
            <a:ext cx="2895600" cy="365125"/>
          </a:xfrm>
          <a:prstGeom prst="rect">
            <a:avLst/>
          </a:prstGeom>
          <a:noFill/>
        </p:spPr>
        <p:txBody>
          <a:bodyPr anchor="ctr"/>
          <a:lstStyle/>
          <a:p>
            <a:pPr algn="ctr">
              <a:defRPr/>
            </a:pPr>
            <a:endParaRPr lang="de-DE" sz="1200">
              <a:solidFill>
                <a:prstClr val="black">
                  <a:tint val="75000"/>
                </a:prstClr>
              </a:solidFill>
            </a:endParaRPr>
          </a:p>
        </p:txBody>
      </p:sp>
      <p:pic>
        <p:nvPicPr>
          <p:cNvPr id="3" name="Grafik 2"/>
          <p:cNvPicPr>
            <a:picLocks noChangeAspect="1"/>
          </p:cNvPicPr>
          <p:nvPr/>
        </p:nvPicPr>
        <p:blipFill>
          <a:blip r:embed="rId3"/>
          <a:stretch>
            <a:fillRect/>
          </a:stretch>
        </p:blipFill>
        <p:spPr>
          <a:xfrm>
            <a:off x="5004048" y="1412776"/>
            <a:ext cx="3969817" cy="4007209"/>
          </a:xfrm>
          <a:prstGeom prst="rect">
            <a:avLst/>
          </a:prstGeom>
        </p:spPr>
      </p:pic>
      <p:sp>
        <p:nvSpPr>
          <p:cNvPr id="4" name="Foliennummernplatzhalter 3"/>
          <p:cNvSpPr>
            <a:spLocks noGrp="1"/>
          </p:cNvSpPr>
          <p:nvPr>
            <p:ph type="sldNum" sz="quarter" idx="12"/>
          </p:nvPr>
        </p:nvSpPr>
        <p:spPr/>
        <p:txBody>
          <a:bodyPr/>
          <a:lstStyle/>
          <a:p>
            <a:fld id="{6D663DFF-A2E3-4A2E-86A5-6066A91FDB09}" type="slidenum">
              <a:rPr lang="de-DE" smtClean="0"/>
              <a:t>13</a:t>
            </a:fld>
            <a:endParaRPr lang="de-DE"/>
          </a:p>
        </p:txBody>
      </p:sp>
    </p:spTree>
    <p:extLst>
      <p:ext uri="{BB962C8B-B14F-4D97-AF65-F5344CB8AC3E}">
        <p14:creationId xmlns:p14="http://schemas.microsoft.com/office/powerpoint/2010/main" val="41940483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txBox="1">
            <a:spLocks noGrp="1"/>
          </p:cNvSpPr>
          <p:nvPr/>
        </p:nvSpPr>
        <p:spPr>
          <a:xfrm>
            <a:off x="3124200" y="6356350"/>
            <a:ext cx="2895600" cy="365125"/>
          </a:xfrm>
          <a:prstGeom prst="rect">
            <a:avLst/>
          </a:prstGeom>
          <a:noFill/>
        </p:spPr>
        <p:txBody>
          <a:bodyPr anchor="ctr"/>
          <a:lstStyle/>
          <a:p>
            <a:pPr algn="ctr">
              <a:defRPr/>
            </a:pPr>
            <a:endParaRPr lang="de-DE" sz="1200">
              <a:solidFill>
                <a:prstClr val="black">
                  <a:tint val="75000"/>
                </a:prstClr>
              </a:solidFill>
            </a:endParaRPr>
          </a:p>
        </p:txBody>
      </p:sp>
      <p:sp>
        <p:nvSpPr>
          <p:cNvPr id="2" name="Rechteck 1"/>
          <p:cNvSpPr/>
          <p:nvPr/>
        </p:nvSpPr>
        <p:spPr>
          <a:xfrm>
            <a:off x="395536" y="1109227"/>
            <a:ext cx="8496944" cy="5586145"/>
          </a:xfrm>
          <a:prstGeom prst="rect">
            <a:avLst/>
          </a:prstGeom>
        </p:spPr>
        <p:txBody>
          <a:bodyPr wrap="square">
            <a:spAutoFit/>
          </a:bodyPr>
          <a:lstStyle/>
          <a:p>
            <a:pPr>
              <a:lnSpc>
                <a:spcPct val="150000"/>
              </a:lnSpc>
            </a:pPr>
            <a:r>
              <a:rPr lang="de-DE" sz="2400" b="1" i="0" dirty="0" smtClean="0">
                <a:solidFill>
                  <a:srgbClr val="333333"/>
                </a:solidFill>
                <a:effectLst/>
                <a:latin typeface="HelveticaNeue"/>
              </a:rPr>
              <a:t>Grundmerkmale der Kommunikation</a:t>
            </a:r>
          </a:p>
          <a:p>
            <a:pPr>
              <a:lnSpc>
                <a:spcPct val="150000"/>
              </a:lnSpc>
            </a:pPr>
            <a:r>
              <a:rPr lang="de-DE" sz="2400" b="1" dirty="0" smtClean="0">
                <a:solidFill>
                  <a:srgbClr val="333333"/>
                </a:solidFill>
                <a:latin typeface="HelveticaNeue"/>
              </a:rPr>
              <a:t>(nach Paul Watzlawick)</a:t>
            </a:r>
          </a:p>
          <a:p>
            <a:pPr>
              <a:lnSpc>
                <a:spcPct val="150000"/>
              </a:lnSpc>
            </a:pPr>
            <a:endParaRPr lang="de-DE" sz="2000" b="0" i="0" dirty="0">
              <a:solidFill>
                <a:srgbClr val="333333"/>
              </a:solidFill>
              <a:effectLst/>
              <a:latin typeface="HelveticaNeue"/>
            </a:endParaRPr>
          </a:p>
          <a:p>
            <a:pPr marL="457200" indent="-457200">
              <a:lnSpc>
                <a:spcPct val="150000"/>
              </a:lnSpc>
              <a:buFont typeface="+mj-lt"/>
              <a:buAutoNum type="arabicPeriod"/>
            </a:pPr>
            <a:r>
              <a:rPr lang="de-DE" sz="2000" dirty="0" smtClean="0">
                <a:solidFill>
                  <a:srgbClr val="333333"/>
                </a:solidFill>
                <a:latin typeface="HelveticaNeue"/>
              </a:rPr>
              <a:t>Man </a:t>
            </a:r>
            <a:r>
              <a:rPr lang="de-DE" sz="2000" dirty="0">
                <a:solidFill>
                  <a:srgbClr val="333333"/>
                </a:solidFill>
                <a:latin typeface="HelveticaNeue"/>
              </a:rPr>
              <a:t>kann nicht </a:t>
            </a:r>
            <a:r>
              <a:rPr lang="de-DE" sz="2000" dirty="0" err="1">
                <a:solidFill>
                  <a:srgbClr val="333333"/>
                </a:solidFill>
                <a:latin typeface="HelveticaNeue"/>
              </a:rPr>
              <a:t>nicht</a:t>
            </a:r>
            <a:r>
              <a:rPr lang="de-DE" sz="2000" dirty="0">
                <a:solidFill>
                  <a:srgbClr val="333333"/>
                </a:solidFill>
                <a:latin typeface="HelveticaNeue"/>
              </a:rPr>
              <a:t> </a:t>
            </a:r>
            <a:r>
              <a:rPr lang="de-DE" sz="2000" dirty="0" smtClean="0">
                <a:solidFill>
                  <a:srgbClr val="333333"/>
                </a:solidFill>
                <a:latin typeface="HelveticaNeue"/>
              </a:rPr>
              <a:t>kommunizieren.</a:t>
            </a:r>
          </a:p>
          <a:p>
            <a:pPr marL="457200" indent="-457200">
              <a:lnSpc>
                <a:spcPct val="150000"/>
              </a:lnSpc>
              <a:buFont typeface="+mj-lt"/>
              <a:buAutoNum type="arabicPeriod"/>
            </a:pPr>
            <a:r>
              <a:rPr lang="de-DE" sz="2000" dirty="0" smtClean="0">
                <a:solidFill>
                  <a:srgbClr val="333333"/>
                </a:solidFill>
                <a:latin typeface="HelveticaNeue"/>
              </a:rPr>
              <a:t>Jede </a:t>
            </a:r>
            <a:r>
              <a:rPr lang="de-DE" sz="2000" dirty="0">
                <a:solidFill>
                  <a:srgbClr val="333333"/>
                </a:solidFill>
                <a:latin typeface="HelveticaNeue"/>
              </a:rPr>
              <a:t>Kommunikation hat einen Inhalts- und einen </a:t>
            </a:r>
            <a:r>
              <a:rPr lang="de-DE" sz="2000" dirty="0" smtClean="0">
                <a:solidFill>
                  <a:srgbClr val="333333"/>
                </a:solidFill>
                <a:latin typeface="HelveticaNeue"/>
              </a:rPr>
              <a:t>Beziehungsaspekt.</a:t>
            </a:r>
          </a:p>
          <a:p>
            <a:pPr marL="457200" indent="-457200">
              <a:lnSpc>
                <a:spcPct val="150000"/>
              </a:lnSpc>
              <a:buFont typeface="+mj-lt"/>
              <a:buAutoNum type="arabicPeriod"/>
            </a:pPr>
            <a:r>
              <a:rPr lang="de-DE" sz="2000" dirty="0" smtClean="0">
                <a:solidFill>
                  <a:srgbClr val="333333"/>
                </a:solidFill>
                <a:latin typeface="HelveticaNeue"/>
              </a:rPr>
              <a:t>Kommunikation </a:t>
            </a:r>
            <a:r>
              <a:rPr lang="de-DE" sz="2000" dirty="0">
                <a:solidFill>
                  <a:srgbClr val="333333"/>
                </a:solidFill>
                <a:latin typeface="HelveticaNeue"/>
              </a:rPr>
              <a:t>ist immer Ursache und </a:t>
            </a:r>
            <a:r>
              <a:rPr lang="de-DE" sz="2000" dirty="0" smtClean="0">
                <a:solidFill>
                  <a:srgbClr val="333333"/>
                </a:solidFill>
                <a:latin typeface="HelveticaNeue"/>
              </a:rPr>
              <a:t>Wirkung.</a:t>
            </a:r>
          </a:p>
          <a:p>
            <a:pPr marL="457200" indent="-457200">
              <a:lnSpc>
                <a:spcPct val="150000"/>
              </a:lnSpc>
              <a:buFont typeface="+mj-lt"/>
              <a:buAutoNum type="arabicPeriod"/>
            </a:pPr>
            <a:r>
              <a:rPr lang="de-DE" sz="2000" dirty="0" smtClean="0">
                <a:solidFill>
                  <a:srgbClr val="333333"/>
                </a:solidFill>
                <a:latin typeface="HelveticaNeue"/>
              </a:rPr>
              <a:t>Menschliche </a:t>
            </a:r>
            <a:r>
              <a:rPr lang="de-DE" sz="2000" dirty="0">
                <a:solidFill>
                  <a:srgbClr val="333333"/>
                </a:solidFill>
                <a:latin typeface="HelveticaNeue"/>
              </a:rPr>
              <a:t>Kommunikation bedient sich analoger und digitaler </a:t>
            </a:r>
            <a:r>
              <a:rPr lang="de-DE" sz="2000" dirty="0" smtClean="0">
                <a:solidFill>
                  <a:srgbClr val="333333"/>
                </a:solidFill>
                <a:latin typeface="HelveticaNeue"/>
              </a:rPr>
              <a:t>Modalitäten.</a:t>
            </a:r>
          </a:p>
          <a:p>
            <a:pPr marL="457200" indent="-457200">
              <a:lnSpc>
                <a:spcPct val="150000"/>
              </a:lnSpc>
              <a:buFont typeface="+mj-lt"/>
              <a:buAutoNum type="arabicPeriod"/>
            </a:pPr>
            <a:r>
              <a:rPr lang="de-DE" sz="2000" dirty="0" smtClean="0">
                <a:solidFill>
                  <a:srgbClr val="333333"/>
                </a:solidFill>
                <a:latin typeface="HelveticaNeue"/>
              </a:rPr>
              <a:t>Kommunikation </a:t>
            </a:r>
            <a:r>
              <a:rPr lang="de-DE" sz="2000" dirty="0">
                <a:solidFill>
                  <a:srgbClr val="333333"/>
                </a:solidFill>
                <a:latin typeface="HelveticaNeue"/>
              </a:rPr>
              <a:t>ist symmetrisch oder </a:t>
            </a:r>
            <a:r>
              <a:rPr lang="de-DE" sz="2000" dirty="0" smtClean="0">
                <a:solidFill>
                  <a:srgbClr val="333333"/>
                </a:solidFill>
                <a:latin typeface="HelveticaNeue"/>
              </a:rPr>
              <a:t>komplementär.</a:t>
            </a:r>
          </a:p>
          <a:p>
            <a:pPr>
              <a:lnSpc>
                <a:spcPct val="150000"/>
              </a:lnSpc>
            </a:pPr>
            <a:endParaRPr lang="de-DE" sz="2000" dirty="0">
              <a:solidFill>
                <a:srgbClr val="333333"/>
              </a:solidFill>
              <a:latin typeface="HelveticaNeue"/>
            </a:endParaRPr>
          </a:p>
          <a:p>
            <a:pPr>
              <a:lnSpc>
                <a:spcPct val="150000"/>
              </a:lnSpc>
            </a:pPr>
            <a:r>
              <a:rPr lang="de-DE" sz="1000" dirty="0" smtClean="0">
                <a:solidFill>
                  <a:srgbClr val="333333"/>
                </a:solidFill>
                <a:latin typeface="HelveticaNeue"/>
              </a:rPr>
              <a:t>(</a:t>
            </a:r>
            <a:r>
              <a:rPr lang="de-DE" sz="1000" dirty="0">
                <a:solidFill>
                  <a:srgbClr val="333333"/>
                </a:solidFill>
                <a:latin typeface="HelveticaNeue"/>
              </a:rPr>
              <a:t>Quelle: https://www.paulwatzlawick.de/axiome.html)</a:t>
            </a:r>
          </a:p>
          <a:p>
            <a:pPr>
              <a:lnSpc>
                <a:spcPct val="150000"/>
              </a:lnSpc>
            </a:pPr>
            <a:endParaRPr lang="de-DE" sz="2000" b="0" i="0" dirty="0">
              <a:solidFill>
                <a:srgbClr val="333333"/>
              </a:solidFill>
              <a:effectLst/>
              <a:latin typeface="HelveticaNeue"/>
            </a:endParaRPr>
          </a:p>
        </p:txBody>
      </p:sp>
      <p:sp>
        <p:nvSpPr>
          <p:cNvPr id="3" name="Foliennummernplatzhalter 2"/>
          <p:cNvSpPr>
            <a:spLocks noGrp="1"/>
          </p:cNvSpPr>
          <p:nvPr>
            <p:ph type="sldNum" sz="quarter" idx="12"/>
          </p:nvPr>
        </p:nvSpPr>
        <p:spPr/>
        <p:txBody>
          <a:bodyPr/>
          <a:lstStyle/>
          <a:p>
            <a:fld id="{6D663DFF-A2E3-4A2E-86A5-6066A91FDB09}" type="slidenum">
              <a:rPr lang="de-DE" smtClean="0"/>
              <a:t>14</a:t>
            </a:fld>
            <a:endParaRPr lang="de-DE"/>
          </a:p>
        </p:txBody>
      </p:sp>
    </p:spTree>
    <p:extLst>
      <p:ext uri="{BB962C8B-B14F-4D97-AF65-F5344CB8AC3E}">
        <p14:creationId xmlns:p14="http://schemas.microsoft.com/office/powerpoint/2010/main" val="26101826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txBox="1">
            <a:spLocks noGrp="1"/>
          </p:cNvSpPr>
          <p:nvPr/>
        </p:nvSpPr>
        <p:spPr>
          <a:xfrm>
            <a:off x="3124200" y="6356350"/>
            <a:ext cx="2895600" cy="365125"/>
          </a:xfrm>
          <a:prstGeom prst="rect">
            <a:avLst/>
          </a:prstGeom>
          <a:noFill/>
        </p:spPr>
        <p:txBody>
          <a:bodyPr anchor="ctr"/>
          <a:lstStyle/>
          <a:p>
            <a:pPr algn="ctr">
              <a:defRPr/>
            </a:pPr>
            <a:endParaRPr lang="de-DE" sz="1200">
              <a:solidFill>
                <a:prstClr val="black">
                  <a:tint val="75000"/>
                </a:prstClr>
              </a:solidFill>
            </a:endParaRPr>
          </a:p>
        </p:txBody>
      </p:sp>
      <p:sp>
        <p:nvSpPr>
          <p:cNvPr id="2" name="Rechteck 1"/>
          <p:cNvSpPr/>
          <p:nvPr/>
        </p:nvSpPr>
        <p:spPr>
          <a:xfrm>
            <a:off x="323528" y="936087"/>
            <a:ext cx="8496944" cy="5401479"/>
          </a:xfrm>
          <a:prstGeom prst="rect">
            <a:avLst/>
          </a:prstGeom>
        </p:spPr>
        <p:txBody>
          <a:bodyPr wrap="square">
            <a:spAutoFit/>
          </a:bodyPr>
          <a:lstStyle/>
          <a:p>
            <a:pPr>
              <a:lnSpc>
                <a:spcPct val="150000"/>
              </a:lnSpc>
            </a:pPr>
            <a:r>
              <a:rPr lang="de-DE" sz="2400" b="1" i="0" dirty="0" smtClean="0">
                <a:solidFill>
                  <a:srgbClr val="333333"/>
                </a:solidFill>
                <a:effectLst/>
                <a:latin typeface="HelveticaNeue"/>
              </a:rPr>
              <a:t>Grundmerkmale der Kommunikation</a:t>
            </a:r>
          </a:p>
          <a:p>
            <a:pPr>
              <a:lnSpc>
                <a:spcPct val="150000"/>
              </a:lnSpc>
            </a:pPr>
            <a:r>
              <a:rPr lang="de-DE" sz="2400" b="1" dirty="0" smtClean="0">
                <a:solidFill>
                  <a:srgbClr val="333333"/>
                </a:solidFill>
                <a:latin typeface="HelveticaNeue"/>
              </a:rPr>
              <a:t>(nach Paul Watzlawick) – vereinfacht dargestellt</a:t>
            </a:r>
          </a:p>
          <a:p>
            <a:pPr marL="457200" indent="-457200">
              <a:lnSpc>
                <a:spcPct val="150000"/>
              </a:lnSpc>
              <a:buFont typeface="+mj-lt"/>
              <a:buAutoNum type="arabicPeriod"/>
            </a:pPr>
            <a:r>
              <a:rPr lang="de-DE" dirty="0" smtClean="0">
                <a:solidFill>
                  <a:srgbClr val="333333"/>
                </a:solidFill>
                <a:latin typeface="HelveticaNeue"/>
              </a:rPr>
              <a:t>Auch ohne Worte, nur mit Gesten oder Blicken, findet Kommunikation statt.</a:t>
            </a:r>
          </a:p>
          <a:p>
            <a:pPr marL="457200" indent="-457200">
              <a:lnSpc>
                <a:spcPct val="150000"/>
              </a:lnSpc>
              <a:buFont typeface="+mj-lt"/>
              <a:buAutoNum type="arabicPeriod"/>
            </a:pPr>
            <a:r>
              <a:rPr lang="de-DE" dirty="0" smtClean="0">
                <a:solidFill>
                  <a:srgbClr val="333333"/>
                </a:solidFill>
                <a:latin typeface="HelveticaNeue"/>
              </a:rPr>
              <a:t>Bei jeder Aussage schwingt immer etwas mit (z. B. Vorwurf, Bestätigung etc.).</a:t>
            </a:r>
          </a:p>
          <a:p>
            <a:pPr marL="457200" indent="-457200">
              <a:lnSpc>
                <a:spcPct val="150000"/>
              </a:lnSpc>
              <a:buFont typeface="+mj-lt"/>
              <a:buAutoNum type="arabicPeriod"/>
            </a:pPr>
            <a:r>
              <a:rPr lang="de-DE" dirty="0" smtClean="0">
                <a:solidFill>
                  <a:srgbClr val="333333"/>
                </a:solidFill>
                <a:latin typeface="HelveticaNeue"/>
              </a:rPr>
              <a:t>Kommunikation bewirkt Reaktionen, die wiederum Aktionen durch Kommunikation bewirken (der sogenannte Teufelskreis).</a:t>
            </a:r>
          </a:p>
          <a:p>
            <a:pPr marL="457200" indent="-457200">
              <a:lnSpc>
                <a:spcPct val="150000"/>
              </a:lnSpc>
              <a:buFont typeface="+mj-lt"/>
              <a:buAutoNum type="arabicPeriod"/>
            </a:pPr>
            <a:r>
              <a:rPr lang="de-DE" dirty="0" smtClean="0">
                <a:solidFill>
                  <a:srgbClr val="333333"/>
                </a:solidFill>
                <a:latin typeface="HelveticaNeue"/>
              </a:rPr>
              <a:t>Menschliche </a:t>
            </a:r>
            <a:r>
              <a:rPr lang="de-DE" dirty="0">
                <a:solidFill>
                  <a:srgbClr val="333333"/>
                </a:solidFill>
                <a:latin typeface="HelveticaNeue"/>
              </a:rPr>
              <a:t>Kommunikation </a:t>
            </a:r>
            <a:r>
              <a:rPr lang="de-DE" dirty="0" smtClean="0">
                <a:solidFill>
                  <a:srgbClr val="333333"/>
                </a:solidFill>
                <a:latin typeface="HelveticaNeue"/>
              </a:rPr>
              <a:t>erfolgt digital -&gt; verbal (gesprochenes Wort oder geschriebener Text) oder analog -&gt; nonverbal (Körperhaltung, Mimik).</a:t>
            </a:r>
          </a:p>
          <a:p>
            <a:pPr marL="457200" indent="-457200">
              <a:lnSpc>
                <a:spcPct val="150000"/>
              </a:lnSpc>
              <a:buFont typeface="+mj-lt"/>
              <a:buAutoNum type="arabicPeriod"/>
            </a:pPr>
            <a:r>
              <a:rPr lang="de-DE" dirty="0" smtClean="0">
                <a:solidFill>
                  <a:srgbClr val="333333"/>
                </a:solidFill>
                <a:latin typeface="HelveticaNeue"/>
              </a:rPr>
              <a:t>Kommunikation </a:t>
            </a:r>
            <a:r>
              <a:rPr lang="de-DE" dirty="0">
                <a:solidFill>
                  <a:srgbClr val="333333"/>
                </a:solidFill>
                <a:latin typeface="HelveticaNeue"/>
              </a:rPr>
              <a:t>ist </a:t>
            </a:r>
            <a:r>
              <a:rPr lang="de-DE" dirty="0" smtClean="0">
                <a:solidFill>
                  <a:srgbClr val="333333"/>
                </a:solidFill>
                <a:latin typeface="HelveticaNeue"/>
              </a:rPr>
              <a:t>entweder auf Augenhöhe (symmetrisch) oder ungleich im Sinne von überlegen/unterlegen (komplementär).</a:t>
            </a:r>
            <a:endParaRPr lang="de-DE" dirty="0">
              <a:solidFill>
                <a:srgbClr val="333333"/>
              </a:solidFill>
              <a:latin typeface="HelveticaNeue"/>
            </a:endParaRPr>
          </a:p>
          <a:p>
            <a:pPr>
              <a:lnSpc>
                <a:spcPct val="150000"/>
              </a:lnSpc>
            </a:pPr>
            <a:endParaRPr lang="de-DE" sz="2000" b="0" i="0" dirty="0">
              <a:solidFill>
                <a:srgbClr val="333333"/>
              </a:solidFill>
              <a:effectLst/>
              <a:latin typeface="HelveticaNeue"/>
            </a:endParaRPr>
          </a:p>
        </p:txBody>
      </p:sp>
      <p:sp>
        <p:nvSpPr>
          <p:cNvPr id="3" name="Foliennummernplatzhalter 2"/>
          <p:cNvSpPr>
            <a:spLocks noGrp="1"/>
          </p:cNvSpPr>
          <p:nvPr>
            <p:ph type="sldNum" sz="quarter" idx="12"/>
          </p:nvPr>
        </p:nvSpPr>
        <p:spPr/>
        <p:txBody>
          <a:bodyPr/>
          <a:lstStyle/>
          <a:p>
            <a:fld id="{6D663DFF-A2E3-4A2E-86A5-6066A91FDB09}" type="slidenum">
              <a:rPr lang="de-DE" smtClean="0"/>
              <a:t>15</a:t>
            </a:fld>
            <a:endParaRPr lang="de-DE"/>
          </a:p>
        </p:txBody>
      </p:sp>
    </p:spTree>
    <p:extLst>
      <p:ext uri="{BB962C8B-B14F-4D97-AF65-F5344CB8AC3E}">
        <p14:creationId xmlns:p14="http://schemas.microsoft.com/office/powerpoint/2010/main" val="838818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txBox="1">
            <a:spLocks noGrp="1"/>
          </p:cNvSpPr>
          <p:nvPr/>
        </p:nvSpPr>
        <p:spPr>
          <a:xfrm>
            <a:off x="3124200" y="6356350"/>
            <a:ext cx="2895600" cy="365125"/>
          </a:xfrm>
          <a:prstGeom prst="rect">
            <a:avLst/>
          </a:prstGeom>
          <a:noFill/>
        </p:spPr>
        <p:txBody>
          <a:bodyPr anchor="ctr"/>
          <a:lstStyle/>
          <a:p>
            <a:pPr algn="ctr">
              <a:defRPr/>
            </a:pPr>
            <a:endParaRPr lang="de-DE" sz="1200">
              <a:solidFill>
                <a:prstClr val="black">
                  <a:tint val="75000"/>
                </a:prstClr>
              </a:solidFill>
            </a:endParaRPr>
          </a:p>
        </p:txBody>
      </p:sp>
      <p:sp>
        <p:nvSpPr>
          <p:cNvPr id="3" name="Foliennummernplatzhalter 2"/>
          <p:cNvSpPr>
            <a:spLocks noGrp="1"/>
          </p:cNvSpPr>
          <p:nvPr>
            <p:ph type="sldNum" sz="quarter" idx="12"/>
          </p:nvPr>
        </p:nvSpPr>
        <p:spPr/>
        <p:txBody>
          <a:bodyPr/>
          <a:lstStyle/>
          <a:p>
            <a:fld id="{6D663DFF-A2E3-4A2E-86A5-6066A91FDB09}" type="slidenum">
              <a:rPr lang="de-DE" smtClean="0"/>
              <a:t>16</a:t>
            </a:fld>
            <a:endParaRPr lang="de-DE"/>
          </a:p>
        </p:txBody>
      </p:sp>
      <p:sp>
        <p:nvSpPr>
          <p:cNvPr id="4" name="Textfeld 3"/>
          <p:cNvSpPr txBox="1"/>
          <p:nvPr/>
        </p:nvSpPr>
        <p:spPr>
          <a:xfrm>
            <a:off x="539552" y="1484784"/>
            <a:ext cx="8064896" cy="4524315"/>
          </a:xfrm>
          <a:prstGeom prst="rect">
            <a:avLst/>
          </a:prstGeom>
          <a:noFill/>
        </p:spPr>
        <p:txBody>
          <a:bodyPr wrap="square" rtlCol="0">
            <a:spAutoFit/>
          </a:bodyPr>
          <a:lstStyle/>
          <a:p>
            <a:pPr>
              <a:lnSpc>
                <a:spcPct val="150000"/>
              </a:lnSpc>
            </a:pPr>
            <a:r>
              <a:rPr lang="de-DE" sz="2400" b="1" dirty="0" smtClean="0">
                <a:latin typeface="Arial" panose="020B0604020202020204" pitchFamily="34" charset="0"/>
                <a:cs typeface="Arial" panose="020B0604020202020204" pitchFamily="34" charset="0"/>
              </a:rPr>
              <a:t>Eine gute Kommunikation gelingt, wenn</a:t>
            </a:r>
          </a:p>
          <a:p>
            <a:pPr>
              <a:lnSpc>
                <a:spcPct val="150000"/>
              </a:lnSpc>
            </a:pPr>
            <a:endParaRPr lang="de-DE" sz="800" b="1" dirty="0" smtClean="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de-DE" sz="2400" dirty="0" smtClean="0">
                <a:latin typeface="Arial" panose="020B0604020202020204" pitchFamily="34" charset="0"/>
                <a:cs typeface="Arial" panose="020B0604020202020204" pitchFamily="34" charset="0"/>
              </a:rPr>
              <a:t>man </a:t>
            </a:r>
            <a:r>
              <a:rPr lang="de-DE" sz="2400" dirty="0">
                <a:latin typeface="Arial" panose="020B0604020202020204" pitchFamily="34" charset="0"/>
                <a:cs typeface="Arial" panose="020B0604020202020204" pitchFamily="34" charset="0"/>
              </a:rPr>
              <a:t>miteinander </a:t>
            </a:r>
            <a:r>
              <a:rPr lang="de-DE" sz="2400" b="1" dirty="0">
                <a:latin typeface="Arial" panose="020B0604020202020204" pitchFamily="34" charset="0"/>
                <a:cs typeface="Arial" panose="020B0604020202020204" pitchFamily="34" charset="0"/>
              </a:rPr>
              <a:t>auf Augenhöhe </a:t>
            </a:r>
            <a:r>
              <a:rPr lang="de-DE" sz="2400" dirty="0" smtClean="0">
                <a:latin typeface="Arial" panose="020B0604020202020204" pitchFamily="34" charset="0"/>
                <a:cs typeface="Arial" panose="020B0604020202020204" pitchFamily="34" charset="0"/>
              </a:rPr>
              <a:t>spricht,</a:t>
            </a:r>
          </a:p>
          <a:p>
            <a:pPr marL="342900" indent="-342900">
              <a:lnSpc>
                <a:spcPct val="150000"/>
              </a:lnSpc>
              <a:buFont typeface="Arial" panose="020B0604020202020204" pitchFamily="34" charset="0"/>
              <a:buChar char="•"/>
            </a:pPr>
            <a:r>
              <a:rPr lang="de-DE" sz="2400" dirty="0" smtClean="0">
                <a:latin typeface="Arial" panose="020B0604020202020204" pitchFamily="34" charset="0"/>
                <a:cs typeface="Arial" panose="020B0604020202020204" pitchFamily="34" charset="0"/>
              </a:rPr>
              <a:t>der Gesprächspartnerin / dem </a:t>
            </a:r>
            <a:r>
              <a:rPr lang="de-DE" sz="2400" dirty="0">
                <a:latin typeface="Arial" panose="020B0604020202020204" pitchFamily="34" charset="0"/>
                <a:cs typeface="Arial" panose="020B0604020202020204" pitchFamily="34" charset="0"/>
              </a:rPr>
              <a:t>Gesprächspartner </a:t>
            </a:r>
            <a:r>
              <a:rPr lang="de-DE" sz="2400" b="1" dirty="0">
                <a:latin typeface="Arial" panose="020B0604020202020204" pitchFamily="34" charset="0"/>
                <a:cs typeface="Arial" panose="020B0604020202020204" pitchFamily="34" charset="0"/>
              </a:rPr>
              <a:t>wertschätzend und respektvoll </a:t>
            </a:r>
            <a:r>
              <a:rPr lang="de-DE" sz="2400" dirty="0" smtClean="0">
                <a:latin typeface="Arial" panose="020B0604020202020204" pitchFamily="34" charset="0"/>
                <a:cs typeface="Arial" panose="020B0604020202020204" pitchFamily="34" charset="0"/>
              </a:rPr>
              <a:t>gegenübertritt, </a:t>
            </a:r>
            <a:endParaRPr lang="de-DE" sz="2400" dirty="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de-DE" sz="2400" b="1" dirty="0" smtClean="0">
                <a:latin typeface="Arial" panose="020B0604020202020204" pitchFamily="34" charset="0"/>
                <a:cs typeface="Arial" panose="020B0604020202020204" pitchFamily="34" charset="0"/>
              </a:rPr>
              <a:t>klare und</a:t>
            </a:r>
            <a:r>
              <a:rPr lang="de-DE" sz="2400" b="1" dirty="0">
                <a:latin typeface="Arial" panose="020B0604020202020204" pitchFamily="34" charset="0"/>
                <a:cs typeface="Arial" panose="020B0604020202020204" pitchFamily="34" charset="0"/>
              </a:rPr>
              <a:t> unmissverständliche </a:t>
            </a:r>
            <a:r>
              <a:rPr lang="de-DE" sz="2400" b="1" dirty="0" smtClean="0">
                <a:latin typeface="Arial" panose="020B0604020202020204" pitchFamily="34" charset="0"/>
                <a:cs typeface="Arial" panose="020B0604020202020204" pitchFamily="34" charset="0"/>
              </a:rPr>
              <a:t>Botschaften</a:t>
            </a:r>
            <a:r>
              <a:rPr lang="de-DE" sz="2400" dirty="0">
                <a:latin typeface="Arial" panose="020B0604020202020204" pitchFamily="34" charset="0"/>
                <a:cs typeface="Arial" panose="020B0604020202020204" pitchFamily="34" charset="0"/>
              </a:rPr>
              <a:t> </a:t>
            </a:r>
            <a:r>
              <a:rPr lang="de-DE" sz="2400" dirty="0" smtClean="0">
                <a:latin typeface="Arial" panose="020B0604020202020204" pitchFamily="34" charset="0"/>
                <a:cs typeface="Arial" panose="020B0604020202020204" pitchFamily="34" charset="0"/>
              </a:rPr>
              <a:t>formuliert.</a:t>
            </a:r>
            <a:endParaRPr lang="de-DE" sz="2400" dirty="0">
              <a:latin typeface="Arial" panose="020B0604020202020204" pitchFamily="34" charset="0"/>
              <a:cs typeface="Arial" panose="020B0604020202020204" pitchFamily="34" charset="0"/>
            </a:endParaRPr>
          </a:p>
          <a:p>
            <a:pPr>
              <a:lnSpc>
                <a:spcPct val="150000"/>
              </a:lnSpc>
            </a:pPr>
            <a:endParaRPr lang="de-DE" sz="2000" b="1" dirty="0" smtClean="0"/>
          </a:p>
          <a:p>
            <a:pPr>
              <a:lnSpc>
                <a:spcPct val="150000"/>
              </a:lnSpc>
            </a:pPr>
            <a:endParaRPr lang="de-DE" sz="2000" b="1" dirty="0"/>
          </a:p>
        </p:txBody>
      </p:sp>
    </p:spTree>
    <p:extLst>
      <p:ext uri="{BB962C8B-B14F-4D97-AF65-F5344CB8AC3E}">
        <p14:creationId xmlns:p14="http://schemas.microsoft.com/office/powerpoint/2010/main" val="21185104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txBox="1">
            <a:spLocks noGrp="1"/>
          </p:cNvSpPr>
          <p:nvPr/>
        </p:nvSpPr>
        <p:spPr>
          <a:xfrm>
            <a:off x="3124200" y="6356350"/>
            <a:ext cx="2895600" cy="365125"/>
          </a:xfrm>
          <a:prstGeom prst="rect">
            <a:avLst/>
          </a:prstGeom>
          <a:noFill/>
        </p:spPr>
        <p:txBody>
          <a:bodyPr anchor="ctr"/>
          <a:lstStyle/>
          <a:p>
            <a:pPr algn="ctr">
              <a:defRPr/>
            </a:pPr>
            <a:endParaRPr lang="de-DE" sz="1200">
              <a:solidFill>
                <a:prstClr val="black">
                  <a:tint val="75000"/>
                </a:prstClr>
              </a:solidFill>
            </a:endParaRPr>
          </a:p>
        </p:txBody>
      </p:sp>
      <p:sp>
        <p:nvSpPr>
          <p:cNvPr id="3" name="Textfeld 2"/>
          <p:cNvSpPr txBox="1"/>
          <p:nvPr/>
        </p:nvSpPr>
        <p:spPr>
          <a:xfrm>
            <a:off x="899592" y="1124744"/>
            <a:ext cx="7632847" cy="461665"/>
          </a:xfrm>
          <a:prstGeom prst="rect">
            <a:avLst/>
          </a:prstGeom>
          <a:noFill/>
        </p:spPr>
        <p:txBody>
          <a:bodyPr wrap="square" rtlCol="0">
            <a:spAutoFit/>
          </a:bodyPr>
          <a:lstStyle/>
          <a:p>
            <a:r>
              <a:rPr lang="de-DE" sz="2400" b="1" dirty="0" smtClean="0"/>
              <a:t>Tipps und Anregungen für die Kommunikation:</a:t>
            </a:r>
            <a:endParaRPr lang="de-DE" sz="2400" b="1" dirty="0"/>
          </a:p>
        </p:txBody>
      </p:sp>
      <p:sp>
        <p:nvSpPr>
          <p:cNvPr id="4" name="Textfeld 3"/>
          <p:cNvSpPr txBox="1"/>
          <p:nvPr/>
        </p:nvSpPr>
        <p:spPr>
          <a:xfrm>
            <a:off x="2483768" y="1700808"/>
            <a:ext cx="3936270" cy="584775"/>
          </a:xfrm>
          <a:prstGeom prst="rect">
            <a:avLst/>
          </a:prstGeom>
          <a:noFill/>
        </p:spPr>
        <p:txBody>
          <a:bodyPr wrap="none" rtlCol="0">
            <a:spAutoFit/>
          </a:bodyPr>
          <a:lstStyle/>
          <a:p>
            <a:r>
              <a:rPr lang="de-DE" sz="3200" dirty="0" smtClean="0"/>
              <a:t>Welche kennen Sie?</a:t>
            </a:r>
            <a:endParaRPr lang="de-DE" sz="3200" dirty="0"/>
          </a:p>
        </p:txBody>
      </p:sp>
      <p:sp>
        <p:nvSpPr>
          <p:cNvPr id="7" name="Textfeld 6"/>
          <p:cNvSpPr txBox="1"/>
          <p:nvPr/>
        </p:nvSpPr>
        <p:spPr>
          <a:xfrm>
            <a:off x="755577" y="2570698"/>
            <a:ext cx="8136904" cy="3785652"/>
          </a:xfrm>
          <a:prstGeom prst="rect">
            <a:avLst/>
          </a:prstGeom>
          <a:noFill/>
        </p:spPr>
        <p:txBody>
          <a:bodyPr wrap="square" rtlCol="0">
            <a:spAutoFit/>
          </a:bodyPr>
          <a:lstStyle/>
          <a:p>
            <a:pPr marL="342900" indent="-342900">
              <a:buFont typeface="Arial" panose="020B0604020202020204" pitchFamily="34" charset="0"/>
              <a:buChar char="•"/>
            </a:pPr>
            <a:r>
              <a:rPr lang="de-DE" sz="2400" dirty="0" smtClean="0"/>
              <a:t>In der </a:t>
            </a:r>
            <a:r>
              <a:rPr lang="de-DE" sz="2400" dirty="0"/>
              <a:t>Ich-Form </a:t>
            </a:r>
            <a:r>
              <a:rPr lang="de-DE" sz="2400" dirty="0" smtClean="0"/>
              <a:t>sprechen</a:t>
            </a:r>
          </a:p>
          <a:p>
            <a:pPr marL="342900" indent="-342900">
              <a:buFont typeface="Arial" panose="020B0604020202020204" pitchFamily="34" charset="0"/>
              <a:buChar char="•"/>
            </a:pPr>
            <a:r>
              <a:rPr lang="de-DE" sz="2400" dirty="0" smtClean="0"/>
              <a:t>Du-Botschaften vermeiden</a:t>
            </a:r>
          </a:p>
          <a:p>
            <a:pPr marL="342900" indent="-342900">
              <a:buFont typeface="Arial" panose="020B0604020202020204" pitchFamily="34" charset="0"/>
              <a:buChar char="•"/>
            </a:pPr>
            <a:r>
              <a:rPr lang="de-DE" sz="2400" dirty="0" smtClean="0"/>
              <a:t>Aktives Zuhören</a:t>
            </a:r>
            <a:endParaRPr lang="de-DE" sz="2400" dirty="0"/>
          </a:p>
          <a:p>
            <a:pPr marL="342900" indent="-342900">
              <a:buFont typeface="Arial" panose="020B0604020202020204" pitchFamily="34" charset="0"/>
              <a:buChar char="•"/>
            </a:pPr>
            <a:r>
              <a:rPr lang="de-DE" sz="2400" dirty="0"/>
              <a:t>Blickkontakt </a:t>
            </a:r>
            <a:r>
              <a:rPr lang="de-DE" sz="2400" dirty="0" smtClean="0"/>
              <a:t>halten</a:t>
            </a:r>
          </a:p>
          <a:p>
            <a:pPr marL="342900" indent="-342900">
              <a:buFont typeface="Arial" panose="020B0604020202020204" pitchFamily="34" charset="0"/>
              <a:buChar char="•"/>
            </a:pPr>
            <a:r>
              <a:rPr lang="de-DE" sz="2400" dirty="0" smtClean="0"/>
              <a:t>ruhig </a:t>
            </a:r>
            <a:r>
              <a:rPr lang="de-DE" sz="2400" dirty="0"/>
              <a:t>und deutlich </a:t>
            </a:r>
            <a:r>
              <a:rPr lang="de-DE" sz="2400" dirty="0" smtClean="0"/>
              <a:t>sprechen</a:t>
            </a:r>
          </a:p>
          <a:p>
            <a:pPr marL="342900" indent="-342900">
              <a:buFont typeface="Arial" panose="020B0604020202020204" pitchFamily="34" charset="0"/>
              <a:buChar char="•"/>
            </a:pPr>
            <a:r>
              <a:rPr lang="de-DE" sz="2400" dirty="0" smtClean="0"/>
              <a:t>keine </a:t>
            </a:r>
            <a:r>
              <a:rPr lang="de-DE" sz="2400" dirty="0"/>
              <a:t>Verallgemeinerungen verwenden („nie“, „immer“, „schon wieder“, „ständig“, „sowieso“, etc</a:t>
            </a:r>
            <a:r>
              <a:rPr lang="de-DE" sz="2400" dirty="0" smtClean="0"/>
              <a:t>.)</a:t>
            </a:r>
          </a:p>
          <a:p>
            <a:pPr marL="342900" indent="-342900">
              <a:buFont typeface="Arial" panose="020B0604020202020204" pitchFamily="34" charset="0"/>
              <a:buChar char="•"/>
            </a:pPr>
            <a:r>
              <a:rPr lang="de-DE" sz="2400" dirty="0" smtClean="0"/>
              <a:t>sich am besten </a:t>
            </a:r>
            <a:r>
              <a:rPr lang="de-DE" sz="2400" dirty="0"/>
              <a:t>auf konkrete Situationen </a:t>
            </a:r>
            <a:r>
              <a:rPr lang="de-DE" sz="2400" dirty="0" smtClean="0"/>
              <a:t>beziehen; Beispiele nennen</a:t>
            </a:r>
            <a:endParaRPr lang="de-DE" sz="2400" dirty="0"/>
          </a:p>
          <a:p>
            <a:endParaRPr lang="de-DE" sz="2400" dirty="0"/>
          </a:p>
        </p:txBody>
      </p:sp>
      <p:sp>
        <p:nvSpPr>
          <p:cNvPr id="2" name="Foliennummernplatzhalter 1"/>
          <p:cNvSpPr>
            <a:spLocks noGrp="1"/>
          </p:cNvSpPr>
          <p:nvPr>
            <p:ph type="sldNum" sz="quarter" idx="12"/>
          </p:nvPr>
        </p:nvSpPr>
        <p:spPr/>
        <p:txBody>
          <a:bodyPr/>
          <a:lstStyle/>
          <a:p>
            <a:fld id="{6D663DFF-A2E3-4A2E-86A5-6066A91FDB09}" type="slidenum">
              <a:rPr lang="de-DE" smtClean="0"/>
              <a:t>17</a:t>
            </a:fld>
            <a:endParaRPr lang="de-DE"/>
          </a:p>
        </p:txBody>
      </p:sp>
    </p:spTree>
    <p:extLst>
      <p:ext uri="{BB962C8B-B14F-4D97-AF65-F5344CB8AC3E}">
        <p14:creationId xmlns:p14="http://schemas.microsoft.com/office/powerpoint/2010/main" val="13543804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txBox="1">
            <a:spLocks noGrp="1"/>
          </p:cNvSpPr>
          <p:nvPr/>
        </p:nvSpPr>
        <p:spPr>
          <a:xfrm>
            <a:off x="3124200" y="6356350"/>
            <a:ext cx="2895600" cy="365125"/>
          </a:xfrm>
          <a:prstGeom prst="rect">
            <a:avLst/>
          </a:prstGeom>
          <a:noFill/>
        </p:spPr>
        <p:txBody>
          <a:bodyPr anchor="ctr"/>
          <a:lstStyle/>
          <a:p>
            <a:pPr algn="ctr">
              <a:defRPr/>
            </a:pPr>
            <a:endParaRPr lang="de-DE" sz="1200">
              <a:solidFill>
                <a:prstClr val="black">
                  <a:tint val="75000"/>
                </a:prstClr>
              </a:solidFill>
            </a:endParaRPr>
          </a:p>
        </p:txBody>
      </p:sp>
      <p:sp>
        <p:nvSpPr>
          <p:cNvPr id="2" name="Rechteck 1"/>
          <p:cNvSpPr/>
          <p:nvPr/>
        </p:nvSpPr>
        <p:spPr>
          <a:xfrm>
            <a:off x="323528" y="980728"/>
            <a:ext cx="8496944" cy="5078313"/>
          </a:xfrm>
          <a:prstGeom prst="rect">
            <a:avLst/>
          </a:prstGeom>
        </p:spPr>
        <p:txBody>
          <a:bodyPr wrap="square">
            <a:spAutoFit/>
          </a:bodyPr>
          <a:lstStyle/>
          <a:p>
            <a:pPr algn="ctr">
              <a:lnSpc>
                <a:spcPct val="150000"/>
              </a:lnSpc>
            </a:pPr>
            <a:r>
              <a:rPr lang="de-DE" sz="2400" b="1" i="0" dirty="0" smtClean="0">
                <a:solidFill>
                  <a:srgbClr val="333333"/>
                </a:solidFill>
                <a:effectLst/>
                <a:latin typeface="HelveticaNeue"/>
              </a:rPr>
              <a:t>Das Gespräch</a:t>
            </a:r>
          </a:p>
          <a:p>
            <a:pPr algn="ctr">
              <a:lnSpc>
                <a:spcPct val="150000"/>
              </a:lnSpc>
            </a:pPr>
            <a:r>
              <a:rPr lang="de-DE" sz="2400" i="0" dirty="0" smtClean="0">
                <a:solidFill>
                  <a:srgbClr val="333333"/>
                </a:solidFill>
                <a:effectLst/>
                <a:latin typeface="HelveticaNeue"/>
              </a:rPr>
              <a:t>Besprechung</a:t>
            </a:r>
          </a:p>
          <a:p>
            <a:pPr algn="ctr">
              <a:lnSpc>
                <a:spcPct val="150000"/>
              </a:lnSpc>
            </a:pPr>
            <a:r>
              <a:rPr lang="de-DE" sz="2400" dirty="0" smtClean="0">
                <a:solidFill>
                  <a:srgbClr val="333333"/>
                </a:solidFill>
                <a:latin typeface="HelveticaNeue"/>
              </a:rPr>
              <a:t>Debatte, Diskussion</a:t>
            </a:r>
          </a:p>
          <a:p>
            <a:pPr algn="ctr">
              <a:lnSpc>
                <a:spcPct val="150000"/>
              </a:lnSpc>
            </a:pPr>
            <a:r>
              <a:rPr lang="de-DE" sz="2400" i="0" dirty="0" smtClean="0">
                <a:solidFill>
                  <a:srgbClr val="333333"/>
                </a:solidFill>
                <a:effectLst/>
                <a:latin typeface="HelveticaNeue"/>
              </a:rPr>
              <a:t>Dialog, Monolog (Selbstgespräch)</a:t>
            </a:r>
          </a:p>
          <a:p>
            <a:pPr algn="ctr">
              <a:lnSpc>
                <a:spcPct val="150000"/>
              </a:lnSpc>
            </a:pPr>
            <a:r>
              <a:rPr lang="de-DE" sz="2400" dirty="0" smtClean="0">
                <a:solidFill>
                  <a:srgbClr val="333333"/>
                </a:solidFill>
                <a:latin typeface="HelveticaNeue"/>
              </a:rPr>
              <a:t>Streitgespräch, Konfliktgespräch, Kritikgespräch</a:t>
            </a:r>
          </a:p>
          <a:p>
            <a:pPr algn="ctr">
              <a:lnSpc>
                <a:spcPct val="150000"/>
              </a:lnSpc>
            </a:pPr>
            <a:r>
              <a:rPr lang="de-DE" sz="2400" i="0" dirty="0" smtClean="0">
                <a:solidFill>
                  <a:srgbClr val="333333"/>
                </a:solidFill>
                <a:effectLst/>
                <a:latin typeface="HelveticaNeue"/>
              </a:rPr>
              <a:t>Beratungsgespräch</a:t>
            </a:r>
          </a:p>
          <a:p>
            <a:pPr algn="ctr">
              <a:lnSpc>
                <a:spcPct val="150000"/>
              </a:lnSpc>
            </a:pPr>
            <a:r>
              <a:rPr lang="de-DE" sz="2400" dirty="0" smtClean="0">
                <a:solidFill>
                  <a:srgbClr val="333333"/>
                </a:solidFill>
                <a:latin typeface="HelveticaNeue"/>
              </a:rPr>
              <a:t>Tür- und Angelgespräch</a:t>
            </a:r>
          </a:p>
          <a:p>
            <a:pPr algn="ctr">
              <a:lnSpc>
                <a:spcPct val="150000"/>
              </a:lnSpc>
            </a:pPr>
            <a:r>
              <a:rPr lang="de-DE" sz="2400" i="0" dirty="0" smtClean="0">
                <a:solidFill>
                  <a:srgbClr val="333333"/>
                </a:solidFill>
                <a:effectLst/>
                <a:latin typeface="HelveticaNeue"/>
              </a:rPr>
              <a:t>Small Talk, Geplauder</a:t>
            </a:r>
          </a:p>
          <a:p>
            <a:pPr algn="ctr">
              <a:lnSpc>
                <a:spcPct val="150000"/>
              </a:lnSpc>
            </a:pPr>
            <a:r>
              <a:rPr lang="de-DE" sz="2400" dirty="0" smtClean="0">
                <a:solidFill>
                  <a:srgbClr val="333333"/>
                </a:solidFill>
                <a:latin typeface="HelveticaNeue"/>
              </a:rPr>
              <a:t>Verhandlungs- bzw. Verkaufsgespräch…</a:t>
            </a:r>
          </a:p>
        </p:txBody>
      </p:sp>
      <p:sp>
        <p:nvSpPr>
          <p:cNvPr id="3" name="Foliennummernplatzhalter 2"/>
          <p:cNvSpPr>
            <a:spLocks noGrp="1"/>
          </p:cNvSpPr>
          <p:nvPr>
            <p:ph type="sldNum" sz="quarter" idx="12"/>
          </p:nvPr>
        </p:nvSpPr>
        <p:spPr/>
        <p:txBody>
          <a:bodyPr/>
          <a:lstStyle/>
          <a:p>
            <a:fld id="{6D663DFF-A2E3-4A2E-86A5-6066A91FDB09}" type="slidenum">
              <a:rPr lang="de-DE" smtClean="0"/>
              <a:t>18</a:t>
            </a:fld>
            <a:endParaRPr lang="de-DE"/>
          </a:p>
        </p:txBody>
      </p:sp>
    </p:spTree>
    <p:extLst>
      <p:ext uri="{BB962C8B-B14F-4D97-AF65-F5344CB8AC3E}">
        <p14:creationId xmlns:p14="http://schemas.microsoft.com/office/powerpoint/2010/main" val="694773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txBox="1">
            <a:spLocks noGrp="1"/>
          </p:cNvSpPr>
          <p:nvPr/>
        </p:nvSpPr>
        <p:spPr>
          <a:xfrm>
            <a:off x="3124200" y="6356350"/>
            <a:ext cx="2895600" cy="365125"/>
          </a:xfrm>
          <a:prstGeom prst="rect">
            <a:avLst/>
          </a:prstGeom>
          <a:noFill/>
        </p:spPr>
        <p:txBody>
          <a:bodyPr anchor="ctr"/>
          <a:lstStyle/>
          <a:p>
            <a:pPr algn="ctr">
              <a:defRPr/>
            </a:pPr>
            <a:endParaRPr lang="de-DE" sz="1200">
              <a:solidFill>
                <a:prstClr val="black">
                  <a:tint val="75000"/>
                </a:prstClr>
              </a:solidFill>
            </a:endParaRPr>
          </a:p>
        </p:txBody>
      </p:sp>
      <p:sp>
        <p:nvSpPr>
          <p:cNvPr id="3" name="Foliennummernplatzhalter 2"/>
          <p:cNvSpPr>
            <a:spLocks noGrp="1"/>
          </p:cNvSpPr>
          <p:nvPr>
            <p:ph type="sldNum" sz="quarter" idx="12"/>
          </p:nvPr>
        </p:nvSpPr>
        <p:spPr/>
        <p:txBody>
          <a:bodyPr/>
          <a:lstStyle/>
          <a:p>
            <a:fld id="{6D663DFF-A2E3-4A2E-86A5-6066A91FDB09}" type="slidenum">
              <a:rPr lang="de-DE" smtClean="0"/>
              <a:t>19</a:t>
            </a:fld>
            <a:endParaRPr lang="de-DE"/>
          </a:p>
        </p:txBody>
      </p:sp>
      <p:sp>
        <p:nvSpPr>
          <p:cNvPr id="4" name="Textfeld 3"/>
          <p:cNvSpPr txBox="1"/>
          <p:nvPr/>
        </p:nvSpPr>
        <p:spPr>
          <a:xfrm>
            <a:off x="323528" y="1628800"/>
            <a:ext cx="8136903" cy="3662541"/>
          </a:xfrm>
          <a:prstGeom prst="rect">
            <a:avLst/>
          </a:prstGeom>
          <a:noFill/>
        </p:spPr>
        <p:txBody>
          <a:bodyPr wrap="square" rtlCol="0">
            <a:spAutoFit/>
          </a:bodyPr>
          <a:lstStyle/>
          <a:p>
            <a:pPr algn="ctr"/>
            <a:r>
              <a:rPr lang="de-DE" sz="3200" b="1" dirty="0" smtClean="0"/>
              <a:t>Gesprächskultur</a:t>
            </a:r>
          </a:p>
          <a:p>
            <a:pPr algn="ctr"/>
            <a:endParaRPr lang="de-DE" sz="2400" b="1" dirty="0" smtClean="0"/>
          </a:p>
          <a:p>
            <a:pPr algn="ctr"/>
            <a:r>
              <a:rPr lang="de-DE" sz="2400" b="1" dirty="0" smtClean="0"/>
              <a:t>Die Kommunikation zwischen Elternhaus und Schule</a:t>
            </a:r>
          </a:p>
          <a:p>
            <a:pPr algn="ctr"/>
            <a:endParaRPr lang="de-DE" sz="2400" dirty="0"/>
          </a:p>
          <a:p>
            <a:pPr algn="ctr"/>
            <a:r>
              <a:rPr lang="de-DE" sz="2800" i="1" dirty="0" smtClean="0"/>
              <a:t>Welche Gesprächsarten kennen Sie?</a:t>
            </a:r>
          </a:p>
          <a:p>
            <a:pPr algn="ctr"/>
            <a:r>
              <a:rPr lang="de-DE" sz="2800" i="1" dirty="0" smtClean="0"/>
              <a:t>Welche Erfahrungen haben Sie bisher gemacht?</a:t>
            </a:r>
          </a:p>
          <a:p>
            <a:endParaRPr lang="de-DE" dirty="0"/>
          </a:p>
          <a:p>
            <a:endParaRPr lang="de-DE" dirty="0"/>
          </a:p>
          <a:p>
            <a:endParaRPr lang="de-DE" dirty="0"/>
          </a:p>
          <a:p>
            <a:endParaRPr lang="de-DE" dirty="0"/>
          </a:p>
        </p:txBody>
      </p:sp>
    </p:spTree>
    <p:extLst>
      <p:ext uri="{BB962C8B-B14F-4D97-AF65-F5344CB8AC3E}">
        <p14:creationId xmlns:p14="http://schemas.microsoft.com/office/powerpoint/2010/main" val="36898723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2" descr="CC BY-SA 4.0">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6442918"/>
            <a:ext cx="838200" cy="298450"/>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p:cNvSpPr txBox="1"/>
          <p:nvPr/>
        </p:nvSpPr>
        <p:spPr>
          <a:xfrm>
            <a:off x="0" y="3843758"/>
            <a:ext cx="9144000" cy="2923877"/>
          </a:xfrm>
          <a:prstGeom prst="rect">
            <a:avLst/>
          </a:prstGeom>
          <a:noFill/>
        </p:spPr>
        <p:txBody>
          <a:bodyPr wrap="square" rtlCol="0">
            <a:spAutoFit/>
          </a:bodyPr>
          <a:lstStyle/>
          <a:p>
            <a:pPr algn="ctr"/>
            <a:endParaRPr lang="de-DE" sz="1600" dirty="0" smtClean="0">
              <a:latin typeface="+mn-lt"/>
              <a:ea typeface="Verdana" panose="020B0604030504040204" pitchFamily="34" charset="0"/>
              <a:cs typeface="Arial" panose="020B0604020202020204" pitchFamily="34" charset="0"/>
            </a:endParaRPr>
          </a:p>
          <a:p>
            <a:pPr algn="ctr"/>
            <a:r>
              <a:rPr lang="de-DE" sz="4000" dirty="0" smtClean="0">
                <a:latin typeface="+mn-lt"/>
                <a:ea typeface="Verdana" panose="020B0604030504040204" pitchFamily="34" charset="0"/>
                <a:cs typeface="Arial" panose="020B0604020202020204" pitchFamily="34" charset="0"/>
              </a:rPr>
              <a:t>Praxismodul:</a:t>
            </a:r>
          </a:p>
          <a:p>
            <a:pPr algn="ctr"/>
            <a:r>
              <a:rPr lang="de-DE" sz="4000" dirty="0" smtClean="0">
                <a:latin typeface="+mn-lt"/>
                <a:ea typeface="Verdana" panose="020B0604030504040204" pitchFamily="34" charset="0"/>
                <a:cs typeface="Arial" panose="020B0604020202020204" pitchFamily="34" charset="0"/>
              </a:rPr>
              <a:t>Kommunikation</a:t>
            </a:r>
          </a:p>
          <a:p>
            <a:pPr algn="ctr"/>
            <a:endParaRPr lang="de-DE" sz="4000" dirty="0" smtClean="0">
              <a:latin typeface="+mn-lt"/>
              <a:ea typeface="Verdana" panose="020B0604030504040204" pitchFamily="34" charset="0"/>
              <a:cs typeface="Arial" panose="020B0604020202020204" pitchFamily="34" charset="0"/>
            </a:endParaRPr>
          </a:p>
          <a:p>
            <a:pPr algn="ctr"/>
            <a:endParaRPr lang="de-DE" sz="2000" dirty="0" smtClean="0">
              <a:latin typeface="+mn-lt"/>
              <a:ea typeface="Verdana" panose="020B0604030504040204" pitchFamily="34" charset="0"/>
              <a:cs typeface="Arial" panose="020B0604020202020204" pitchFamily="34" charset="0"/>
            </a:endParaRPr>
          </a:p>
          <a:p>
            <a:pPr algn="ctr"/>
            <a:endParaRPr lang="de-DE" sz="800" dirty="0" smtClean="0">
              <a:latin typeface="+mn-lt"/>
              <a:ea typeface="Verdana" panose="020B0604030504040204" pitchFamily="34" charset="0"/>
              <a:cs typeface="Arial" panose="020B0604020202020204" pitchFamily="34" charset="0"/>
            </a:endParaRPr>
          </a:p>
          <a:p>
            <a:pPr algn="ctr"/>
            <a:r>
              <a:rPr lang="de-DE" sz="2000" dirty="0" smtClean="0">
                <a:latin typeface="+mn-lt"/>
                <a:ea typeface="Verdana" panose="020B0604030504040204" pitchFamily="34" charset="0"/>
                <a:cs typeface="Arial" panose="020B0604020202020204" pitchFamily="34" charset="0"/>
              </a:rPr>
              <a:t>Supportstelle Weiterbildung</a:t>
            </a:r>
          </a:p>
        </p:txBody>
      </p:sp>
      <p:pic>
        <p:nvPicPr>
          <p:cNvPr id="7" name="Grafik 6"/>
          <p:cNvPicPr>
            <a:picLocks noChangeAspect="1"/>
          </p:cNvPicPr>
          <p:nvPr/>
        </p:nvPicPr>
        <p:blipFill>
          <a:blip r:embed="rId5"/>
          <a:stretch>
            <a:fillRect/>
          </a:stretch>
        </p:blipFill>
        <p:spPr>
          <a:xfrm>
            <a:off x="2483768" y="1330677"/>
            <a:ext cx="4259900" cy="2513081"/>
          </a:xfrm>
          <a:prstGeom prst="rect">
            <a:avLst/>
          </a:prstGeom>
        </p:spPr>
      </p:pic>
    </p:spTree>
    <p:extLst>
      <p:ext uri="{BB962C8B-B14F-4D97-AF65-F5344CB8AC3E}">
        <p14:creationId xmlns:p14="http://schemas.microsoft.com/office/powerpoint/2010/main" val="42672216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txBox="1">
            <a:spLocks noGrp="1"/>
          </p:cNvSpPr>
          <p:nvPr/>
        </p:nvSpPr>
        <p:spPr>
          <a:xfrm>
            <a:off x="3124200" y="6356350"/>
            <a:ext cx="2895600" cy="365125"/>
          </a:xfrm>
          <a:prstGeom prst="rect">
            <a:avLst/>
          </a:prstGeom>
          <a:noFill/>
        </p:spPr>
        <p:txBody>
          <a:bodyPr anchor="ctr"/>
          <a:lstStyle/>
          <a:p>
            <a:pPr algn="ctr">
              <a:defRPr/>
            </a:pPr>
            <a:endParaRPr lang="de-DE" sz="1200">
              <a:solidFill>
                <a:prstClr val="black">
                  <a:tint val="75000"/>
                </a:prstClr>
              </a:solidFill>
            </a:endParaRPr>
          </a:p>
        </p:txBody>
      </p:sp>
      <p:sp>
        <p:nvSpPr>
          <p:cNvPr id="3" name="Foliennummernplatzhalter 2"/>
          <p:cNvSpPr>
            <a:spLocks noGrp="1"/>
          </p:cNvSpPr>
          <p:nvPr>
            <p:ph type="sldNum" sz="quarter" idx="12"/>
          </p:nvPr>
        </p:nvSpPr>
        <p:spPr/>
        <p:txBody>
          <a:bodyPr/>
          <a:lstStyle/>
          <a:p>
            <a:fld id="{6D663DFF-A2E3-4A2E-86A5-6066A91FDB09}" type="slidenum">
              <a:rPr lang="de-DE" smtClean="0"/>
              <a:t>20</a:t>
            </a:fld>
            <a:endParaRPr lang="de-DE"/>
          </a:p>
        </p:txBody>
      </p:sp>
      <p:sp>
        <p:nvSpPr>
          <p:cNvPr id="4" name="Textfeld 3"/>
          <p:cNvSpPr txBox="1"/>
          <p:nvPr/>
        </p:nvSpPr>
        <p:spPr>
          <a:xfrm>
            <a:off x="611560" y="1340768"/>
            <a:ext cx="8136903" cy="3877985"/>
          </a:xfrm>
          <a:prstGeom prst="rect">
            <a:avLst/>
          </a:prstGeom>
          <a:noFill/>
        </p:spPr>
        <p:txBody>
          <a:bodyPr wrap="square" rtlCol="0">
            <a:spAutoFit/>
          </a:bodyPr>
          <a:lstStyle/>
          <a:p>
            <a:r>
              <a:rPr lang="de-DE" sz="2400" b="1" dirty="0" smtClean="0"/>
              <a:t>Die Kommunikation zwischen Elternhaus und Schule:</a:t>
            </a:r>
          </a:p>
          <a:p>
            <a:endParaRPr lang="de-DE" sz="2400" dirty="0"/>
          </a:p>
          <a:p>
            <a:pPr marL="285750" indent="-285750">
              <a:lnSpc>
                <a:spcPct val="150000"/>
              </a:lnSpc>
              <a:buFontTx/>
              <a:buChar char="-"/>
            </a:pPr>
            <a:r>
              <a:rPr lang="de-DE" sz="2400" dirty="0" smtClean="0"/>
              <a:t>Elternsprechstunden</a:t>
            </a:r>
          </a:p>
          <a:p>
            <a:pPr marL="285750" indent="-285750">
              <a:lnSpc>
                <a:spcPct val="150000"/>
              </a:lnSpc>
              <a:buFontTx/>
              <a:buChar char="-"/>
            </a:pPr>
            <a:r>
              <a:rPr lang="de-DE" sz="2400" dirty="0" smtClean="0"/>
              <a:t>Elternsprechtage</a:t>
            </a:r>
          </a:p>
          <a:p>
            <a:pPr marL="285750" indent="-285750">
              <a:lnSpc>
                <a:spcPct val="150000"/>
              </a:lnSpc>
              <a:buFontTx/>
              <a:buChar char="-"/>
            </a:pPr>
            <a:r>
              <a:rPr lang="de-DE" sz="2400" dirty="0" smtClean="0"/>
              <a:t>Das Gespräch zwischen Lehrerinnen/Lehrern, Schülerinnen/Schülern und Eltern</a:t>
            </a:r>
          </a:p>
          <a:p>
            <a:endParaRPr lang="de-DE" dirty="0"/>
          </a:p>
          <a:p>
            <a:endParaRPr lang="de-DE" dirty="0"/>
          </a:p>
          <a:p>
            <a:endParaRPr lang="de-DE" dirty="0"/>
          </a:p>
        </p:txBody>
      </p:sp>
    </p:spTree>
    <p:extLst>
      <p:ext uri="{BB962C8B-B14F-4D97-AF65-F5344CB8AC3E}">
        <p14:creationId xmlns:p14="http://schemas.microsoft.com/office/powerpoint/2010/main" val="1929861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txBox="1">
            <a:spLocks noGrp="1"/>
          </p:cNvSpPr>
          <p:nvPr/>
        </p:nvSpPr>
        <p:spPr>
          <a:xfrm>
            <a:off x="3124200" y="6356350"/>
            <a:ext cx="2895600" cy="365125"/>
          </a:xfrm>
          <a:prstGeom prst="rect">
            <a:avLst/>
          </a:prstGeom>
          <a:noFill/>
        </p:spPr>
        <p:txBody>
          <a:bodyPr anchor="ctr"/>
          <a:lstStyle/>
          <a:p>
            <a:pPr algn="ctr">
              <a:defRPr/>
            </a:pPr>
            <a:endParaRPr lang="de-DE" sz="1200">
              <a:solidFill>
                <a:prstClr val="black">
                  <a:tint val="75000"/>
                </a:prstClr>
              </a:solidFill>
            </a:endParaRPr>
          </a:p>
        </p:txBody>
      </p:sp>
      <p:sp>
        <p:nvSpPr>
          <p:cNvPr id="3" name="Foliennummernplatzhalter 2"/>
          <p:cNvSpPr>
            <a:spLocks noGrp="1"/>
          </p:cNvSpPr>
          <p:nvPr>
            <p:ph type="sldNum" sz="quarter" idx="12"/>
          </p:nvPr>
        </p:nvSpPr>
        <p:spPr/>
        <p:txBody>
          <a:bodyPr/>
          <a:lstStyle/>
          <a:p>
            <a:fld id="{6D663DFF-A2E3-4A2E-86A5-6066A91FDB09}" type="slidenum">
              <a:rPr lang="de-DE" smtClean="0"/>
              <a:t>21</a:t>
            </a:fld>
            <a:endParaRPr lang="de-DE"/>
          </a:p>
        </p:txBody>
      </p:sp>
      <p:sp>
        <p:nvSpPr>
          <p:cNvPr id="4" name="Textfeld 3"/>
          <p:cNvSpPr txBox="1"/>
          <p:nvPr/>
        </p:nvSpPr>
        <p:spPr>
          <a:xfrm>
            <a:off x="467544" y="1268760"/>
            <a:ext cx="8208912" cy="4801314"/>
          </a:xfrm>
          <a:prstGeom prst="rect">
            <a:avLst/>
          </a:prstGeom>
          <a:noFill/>
        </p:spPr>
        <p:txBody>
          <a:bodyPr wrap="square" rtlCol="0">
            <a:spAutoFit/>
          </a:bodyPr>
          <a:lstStyle/>
          <a:p>
            <a:pPr>
              <a:lnSpc>
                <a:spcPct val="150000"/>
              </a:lnSpc>
            </a:pPr>
            <a:r>
              <a:rPr lang="de-DE" sz="2000" b="1" dirty="0" smtClean="0"/>
              <a:t>Elternsprechstunden:</a:t>
            </a:r>
          </a:p>
          <a:p>
            <a:pPr>
              <a:lnSpc>
                <a:spcPct val="150000"/>
              </a:lnSpc>
            </a:pPr>
            <a:r>
              <a:rPr lang="de-DE" sz="2000" dirty="0" smtClean="0"/>
              <a:t>Information </a:t>
            </a:r>
            <a:r>
              <a:rPr lang="de-DE" sz="2000" dirty="0"/>
              <a:t>und Beratung der Schülerinnen und Schüler sowie deren </a:t>
            </a:r>
            <a:r>
              <a:rPr lang="de-DE" sz="2000" dirty="0" smtClean="0"/>
              <a:t>Eltern seitens </a:t>
            </a:r>
            <a:r>
              <a:rPr lang="de-DE" sz="2000" dirty="0"/>
              <a:t>der Lehrkräfte </a:t>
            </a:r>
            <a:r>
              <a:rPr lang="de-DE" sz="2000" dirty="0" smtClean="0"/>
              <a:t>laut </a:t>
            </a:r>
            <a:r>
              <a:rPr lang="de-DE" sz="2000" dirty="0"/>
              <a:t>§ 9 der </a:t>
            </a:r>
            <a:r>
              <a:rPr lang="de-DE" sz="2000" dirty="0">
                <a:hlinkClick r:id="rId3"/>
              </a:rPr>
              <a:t>Allgemeinen Dienstordnung (ADO)</a:t>
            </a:r>
            <a:r>
              <a:rPr lang="de-DE" sz="2000" dirty="0"/>
              <a:t>  </a:t>
            </a:r>
            <a:endParaRPr lang="de-DE" sz="2000" dirty="0" smtClean="0"/>
          </a:p>
          <a:p>
            <a:pPr marL="285750" indent="-285750">
              <a:lnSpc>
                <a:spcPct val="150000"/>
              </a:lnSpc>
              <a:buFontTx/>
              <a:buChar char="-"/>
            </a:pPr>
            <a:r>
              <a:rPr lang="de-DE" sz="2000" dirty="0" smtClean="0"/>
              <a:t>Austausch über den Leistungsstand und die schulische Entwicklung der Schülerinnen und Schüler sowie</a:t>
            </a:r>
          </a:p>
          <a:p>
            <a:pPr marL="285750" indent="-285750">
              <a:lnSpc>
                <a:spcPct val="150000"/>
              </a:lnSpc>
              <a:buFontTx/>
              <a:buChar char="-"/>
            </a:pPr>
            <a:r>
              <a:rPr lang="de-DE" sz="2000" dirty="0" smtClean="0"/>
              <a:t>auch andere Themen wie </a:t>
            </a:r>
            <a:r>
              <a:rPr lang="de-DE" sz="2000" dirty="0"/>
              <a:t>Pubertät, Über- und Unterforderung, Erziehungsfragen, Berufsorientierung, familiäre Ereignisse, gesundheitliche Einschränkungen oder </a:t>
            </a:r>
            <a:r>
              <a:rPr lang="de-DE" sz="2000" dirty="0" smtClean="0"/>
              <a:t>Krankheiten sind möglich.</a:t>
            </a:r>
          </a:p>
          <a:p>
            <a:pPr marL="285750" indent="-285750">
              <a:buFontTx/>
              <a:buChar char="-"/>
            </a:pPr>
            <a:endParaRPr lang="de-DE" dirty="0"/>
          </a:p>
          <a:p>
            <a:endParaRPr lang="de-DE" dirty="0"/>
          </a:p>
        </p:txBody>
      </p:sp>
    </p:spTree>
    <p:extLst>
      <p:ext uri="{BB962C8B-B14F-4D97-AF65-F5344CB8AC3E}">
        <p14:creationId xmlns:p14="http://schemas.microsoft.com/office/powerpoint/2010/main" val="725856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txBox="1">
            <a:spLocks noGrp="1"/>
          </p:cNvSpPr>
          <p:nvPr/>
        </p:nvSpPr>
        <p:spPr>
          <a:xfrm>
            <a:off x="3124200" y="6356350"/>
            <a:ext cx="2895600" cy="365125"/>
          </a:xfrm>
          <a:prstGeom prst="rect">
            <a:avLst/>
          </a:prstGeom>
          <a:noFill/>
        </p:spPr>
        <p:txBody>
          <a:bodyPr anchor="ctr"/>
          <a:lstStyle/>
          <a:p>
            <a:pPr algn="ctr">
              <a:defRPr/>
            </a:pPr>
            <a:endParaRPr lang="de-DE" sz="1200">
              <a:solidFill>
                <a:prstClr val="black">
                  <a:tint val="75000"/>
                </a:prstClr>
              </a:solidFill>
            </a:endParaRPr>
          </a:p>
        </p:txBody>
      </p:sp>
      <p:sp>
        <p:nvSpPr>
          <p:cNvPr id="3" name="Foliennummernplatzhalter 2"/>
          <p:cNvSpPr>
            <a:spLocks noGrp="1"/>
          </p:cNvSpPr>
          <p:nvPr>
            <p:ph type="sldNum" sz="quarter" idx="12"/>
          </p:nvPr>
        </p:nvSpPr>
        <p:spPr/>
        <p:txBody>
          <a:bodyPr/>
          <a:lstStyle/>
          <a:p>
            <a:fld id="{6D663DFF-A2E3-4A2E-86A5-6066A91FDB09}" type="slidenum">
              <a:rPr lang="de-DE" smtClean="0"/>
              <a:t>22</a:t>
            </a:fld>
            <a:endParaRPr lang="de-DE"/>
          </a:p>
        </p:txBody>
      </p:sp>
      <p:sp>
        <p:nvSpPr>
          <p:cNvPr id="4" name="Textfeld 3"/>
          <p:cNvSpPr txBox="1"/>
          <p:nvPr/>
        </p:nvSpPr>
        <p:spPr>
          <a:xfrm>
            <a:off x="539552" y="1196752"/>
            <a:ext cx="8280920" cy="4062651"/>
          </a:xfrm>
          <a:prstGeom prst="rect">
            <a:avLst/>
          </a:prstGeom>
          <a:noFill/>
        </p:spPr>
        <p:txBody>
          <a:bodyPr wrap="square" rtlCol="0">
            <a:spAutoFit/>
          </a:bodyPr>
          <a:lstStyle/>
          <a:p>
            <a:pPr>
              <a:lnSpc>
                <a:spcPct val="150000"/>
              </a:lnSpc>
            </a:pPr>
            <a:r>
              <a:rPr lang="de-DE" sz="2000" b="1" dirty="0" smtClean="0"/>
              <a:t>Elternsprechtage</a:t>
            </a:r>
          </a:p>
          <a:p>
            <a:pPr marL="285750" indent="-285750">
              <a:lnSpc>
                <a:spcPct val="150000"/>
              </a:lnSpc>
              <a:buFontTx/>
              <a:buChar char="-"/>
            </a:pPr>
            <a:r>
              <a:rPr lang="de-DE" sz="2000" dirty="0" smtClean="0"/>
              <a:t>Ein </a:t>
            </a:r>
            <a:r>
              <a:rPr lang="de-DE" sz="2000" dirty="0"/>
              <a:t>Sprechtag pro Schulhalbjahr </a:t>
            </a:r>
            <a:r>
              <a:rPr lang="de-DE" sz="2000" dirty="0" smtClean="0"/>
              <a:t>für </a:t>
            </a:r>
            <a:r>
              <a:rPr lang="de-DE" sz="2000" dirty="0"/>
              <a:t>Rücksprachen und Beratung </a:t>
            </a:r>
            <a:r>
              <a:rPr lang="de-DE" sz="2000" dirty="0" smtClean="0"/>
              <a:t> </a:t>
            </a:r>
            <a:r>
              <a:rPr lang="de-DE" sz="2000" dirty="0"/>
              <a:t>(siehe § 9 der </a:t>
            </a:r>
            <a:r>
              <a:rPr lang="de-DE" sz="2000" dirty="0">
                <a:hlinkClick r:id="rId3"/>
              </a:rPr>
              <a:t>ADO</a:t>
            </a:r>
            <a:r>
              <a:rPr lang="de-DE" sz="2000" dirty="0" smtClean="0"/>
              <a:t>)</a:t>
            </a:r>
          </a:p>
          <a:p>
            <a:pPr marL="285750" indent="-285750">
              <a:lnSpc>
                <a:spcPct val="150000"/>
              </a:lnSpc>
              <a:buFontTx/>
              <a:buChar char="-"/>
            </a:pPr>
            <a:r>
              <a:rPr lang="de-DE" sz="2000" dirty="0" smtClean="0"/>
              <a:t>Außerhalb </a:t>
            </a:r>
            <a:r>
              <a:rPr lang="de-DE" sz="2000" dirty="0"/>
              <a:t>der </a:t>
            </a:r>
            <a:r>
              <a:rPr lang="de-DE" sz="2000" dirty="0" smtClean="0"/>
              <a:t>Unterrichtszeit </a:t>
            </a:r>
            <a:r>
              <a:rPr lang="de-DE" sz="2000" dirty="0"/>
              <a:t>bzw. </a:t>
            </a:r>
            <a:r>
              <a:rPr lang="de-DE" sz="2000" dirty="0" smtClean="0"/>
              <a:t>nicht </a:t>
            </a:r>
            <a:r>
              <a:rPr lang="de-DE" sz="2000" dirty="0"/>
              <a:t>während der Unterrichtszeit am </a:t>
            </a:r>
            <a:r>
              <a:rPr lang="de-DE" sz="2000" dirty="0" smtClean="0"/>
              <a:t>Vormittag (siehe </a:t>
            </a:r>
            <a:r>
              <a:rPr lang="de-DE" sz="2000" dirty="0" smtClean="0">
                <a:hlinkClick r:id="rId4"/>
              </a:rPr>
              <a:t>§ 44 Schulgesetz NRW</a:t>
            </a:r>
            <a:r>
              <a:rPr lang="de-DE" sz="2000" dirty="0" smtClean="0"/>
              <a:t>)</a:t>
            </a:r>
          </a:p>
          <a:p>
            <a:pPr marL="285750" indent="-285750">
              <a:lnSpc>
                <a:spcPct val="150000"/>
              </a:lnSpc>
              <a:buFontTx/>
              <a:buChar char="-"/>
            </a:pPr>
            <a:r>
              <a:rPr lang="de-DE" sz="2000" dirty="0" smtClean="0"/>
              <a:t>Meistens </a:t>
            </a:r>
            <a:r>
              <a:rPr lang="de-DE" sz="2000" dirty="0"/>
              <a:t>stehen nur ca. 5-15 Minuten pro Gespräch zur Verfügung. Bei zeitaufwändigen Themen sollte daher ein separater Termin innerhalb der Elternsprechstunde vereinbart werden.</a:t>
            </a:r>
          </a:p>
          <a:p>
            <a:endParaRPr lang="de-DE" dirty="0"/>
          </a:p>
        </p:txBody>
      </p:sp>
    </p:spTree>
    <p:extLst>
      <p:ext uri="{BB962C8B-B14F-4D97-AF65-F5344CB8AC3E}">
        <p14:creationId xmlns:p14="http://schemas.microsoft.com/office/powerpoint/2010/main" val="2601920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txBox="1">
            <a:spLocks noGrp="1"/>
          </p:cNvSpPr>
          <p:nvPr/>
        </p:nvSpPr>
        <p:spPr>
          <a:xfrm>
            <a:off x="3124200" y="6356350"/>
            <a:ext cx="2895600" cy="365125"/>
          </a:xfrm>
          <a:prstGeom prst="rect">
            <a:avLst/>
          </a:prstGeom>
          <a:noFill/>
        </p:spPr>
        <p:txBody>
          <a:bodyPr anchor="ctr"/>
          <a:lstStyle/>
          <a:p>
            <a:pPr algn="ctr">
              <a:defRPr/>
            </a:pPr>
            <a:endParaRPr lang="de-DE" sz="1200">
              <a:solidFill>
                <a:prstClr val="black">
                  <a:tint val="75000"/>
                </a:prstClr>
              </a:solidFill>
            </a:endParaRPr>
          </a:p>
        </p:txBody>
      </p:sp>
      <p:sp>
        <p:nvSpPr>
          <p:cNvPr id="3" name="Foliennummernplatzhalter 2"/>
          <p:cNvSpPr>
            <a:spLocks noGrp="1"/>
          </p:cNvSpPr>
          <p:nvPr>
            <p:ph type="sldNum" sz="quarter" idx="12"/>
          </p:nvPr>
        </p:nvSpPr>
        <p:spPr/>
        <p:txBody>
          <a:bodyPr/>
          <a:lstStyle/>
          <a:p>
            <a:fld id="{6D663DFF-A2E3-4A2E-86A5-6066A91FDB09}" type="slidenum">
              <a:rPr lang="de-DE" smtClean="0"/>
              <a:t>23</a:t>
            </a:fld>
            <a:endParaRPr lang="de-DE"/>
          </a:p>
        </p:txBody>
      </p:sp>
      <p:sp>
        <p:nvSpPr>
          <p:cNvPr id="4" name="Textfeld 3"/>
          <p:cNvSpPr txBox="1"/>
          <p:nvPr/>
        </p:nvSpPr>
        <p:spPr>
          <a:xfrm>
            <a:off x="323528" y="1052736"/>
            <a:ext cx="8496944" cy="4708981"/>
          </a:xfrm>
          <a:prstGeom prst="rect">
            <a:avLst/>
          </a:prstGeom>
          <a:noFill/>
        </p:spPr>
        <p:txBody>
          <a:bodyPr wrap="square" rtlCol="0">
            <a:spAutoFit/>
          </a:bodyPr>
          <a:lstStyle/>
          <a:p>
            <a:pPr>
              <a:lnSpc>
                <a:spcPct val="150000"/>
              </a:lnSpc>
            </a:pPr>
            <a:r>
              <a:rPr lang="de-DE" sz="2000" b="1" dirty="0"/>
              <a:t>Das Gespräch zwischen Lehrerinnen/Lehrern, </a:t>
            </a:r>
            <a:r>
              <a:rPr lang="de-DE" sz="2000" b="1" dirty="0" smtClean="0"/>
              <a:t>Schülerinnen/Schülern </a:t>
            </a:r>
            <a:r>
              <a:rPr lang="de-DE" sz="2000" b="1" dirty="0"/>
              <a:t>und Eltern</a:t>
            </a:r>
          </a:p>
          <a:p>
            <a:pPr>
              <a:lnSpc>
                <a:spcPct val="150000"/>
              </a:lnSpc>
            </a:pPr>
            <a:r>
              <a:rPr lang="de-DE" sz="2000" i="1" dirty="0" smtClean="0"/>
              <a:t>„</a:t>
            </a:r>
            <a:r>
              <a:rPr lang="de-DE" sz="2000" i="1" dirty="0"/>
              <a:t>Nicht übereinander, sondern miteinander reden!" </a:t>
            </a:r>
            <a:endParaRPr lang="de-DE" sz="2000" i="1" dirty="0" smtClean="0"/>
          </a:p>
          <a:p>
            <a:pPr marL="285750" indent="-285750">
              <a:lnSpc>
                <a:spcPct val="150000"/>
              </a:lnSpc>
              <a:buFontTx/>
              <a:buChar char="-"/>
            </a:pPr>
            <a:r>
              <a:rPr lang="de-DE" sz="2000" dirty="0" smtClean="0"/>
              <a:t>Inhalte: aktuelle </a:t>
            </a:r>
            <a:r>
              <a:rPr lang="de-DE" sz="2000" dirty="0"/>
              <a:t>Lernsituation und </a:t>
            </a:r>
            <a:r>
              <a:rPr lang="de-DE" sz="2000" dirty="0" smtClean="0"/>
              <a:t>Lernentwicklung </a:t>
            </a:r>
            <a:r>
              <a:rPr lang="de-DE" sz="2000" dirty="0"/>
              <a:t>des </a:t>
            </a:r>
            <a:r>
              <a:rPr lang="de-DE" sz="2000" dirty="0" smtClean="0"/>
              <a:t>Kindes</a:t>
            </a:r>
          </a:p>
          <a:p>
            <a:pPr marL="285750" indent="-285750">
              <a:lnSpc>
                <a:spcPct val="150000"/>
              </a:lnSpc>
              <a:buFontTx/>
              <a:buChar char="-"/>
            </a:pPr>
            <a:r>
              <a:rPr lang="de-DE" sz="2000" dirty="0" smtClean="0"/>
              <a:t>Strukturierter Gesprächsablauf: gegenseitiges Feedback, Herausarbeiten der Stärken </a:t>
            </a:r>
            <a:r>
              <a:rPr lang="de-DE" sz="2000" dirty="0"/>
              <a:t>und Schwächen des </a:t>
            </a:r>
            <a:r>
              <a:rPr lang="de-DE" sz="2000" dirty="0" smtClean="0"/>
              <a:t>Kindes, gemeinsames Suchen </a:t>
            </a:r>
            <a:r>
              <a:rPr lang="de-DE" sz="2000" dirty="0"/>
              <a:t>nach </a:t>
            </a:r>
            <a:r>
              <a:rPr lang="de-DE" sz="2000" dirty="0" smtClean="0"/>
              <a:t>Lösungsmöglichkeiten</a:t>
            </a:r>
          </a:p>
          <a:p>
            <a:pPr marL="285750" indent="-285750">
              <a:lnSpc>
                <a:spcPct val="150000"/>
              </a:lnSpc>
              <a:buFontTx/>
              <a:buChar char="-"/>
            </a:pPr>
            <a:r>
              <a:rPr lang="de-DE" sz="2000" dirty="0" smtClean="0"/>
              <a:t>ggf. Vorbereitungsbögen </a:t>
            </a:r>
            <a:r>
              <a:rPr lang="de-DE" sz="2000" dirty="0"/>
              <a:t>für alle </a:t>
            </a:r>
            <a:r>
              <a:rPr lang="de-DE" sz="2000" dirty="0" smtClean="0"/>
              <a:t>Beteiligten im Vorfeld aushändigen</a:t>
            </a:r>
          </a:p>
          <a:p>
            <a:pPr marL="285750" indent="-285750">
              <a:lnSpc>
                <a:spcPct val="150000"/>
              </a:lnSpc>
              <a:buFontTx/>
              <a:buChar char="-"/>
            </a:pPr>
            <a:r>
              <a:rPr lang="de-DE" sz="2000" dirty="0" smtClean="0"/>
              <a:t>Erstellung eines Protokolls</a:t>
            </a:r>
          </a:p>
          <a:p>
            <a:pPr marL="285750" indent="-285750">
              <a:lnSpc>
                <a:spcPct val="150000"/>
              </a:lnSpc>
              <a:buFontTx/>
              <a:buChar char="-"/>
            </a:pPr>
            <a:r>
              <a:rPr lang="de-DE" sz="2000" dirty="0" smtClean="0"/>
              <a:t>Festlegung von Zielvereinbarungen am Ende des Gesprächs</a:t>
            </a:r>
          </a:p>
        </p:txBody>
      </p:sp>
    </p:spTree>
    <p:extLst>
      <p:ext uri="{BB962C8B-B14F-4D97-AF65-F5344CB8AC3E}">
        <p14:creationId xmlns:p14="http://schemas.microsoft.com/office/powerpoint/2010/main" val="2685105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txBox="1">
            <a:spLocks noGrp="1"/>
          </p:cNvSpPr>
          <p:nvPr/>
        </p:nvSpPr>
        <p:spPr>
          <a:xfrm>
            <a:off x="3124200" y="6356350"/>
            <a:ext cx="2895600" cy="365125"/>
          </a:xfrm>
          <a:prstGeom prst="rect">
            <a:avLst/>
          </a:prstGeom>
          <a:noFill/>
        </p:spPr>
        <p:txBody>
          <a:bodyPr anchor="ctr"/>
          <a:lstStyle/>
          <a:p>
            <a:pPr algn="ctr">
              <a:defRPr/>
            </a:pPr>
            <a:endParaRPr lang="de-DE" sz="1200">
              <a:solidFill>
                <a:prstClr val="black">
                  <a:tint val="75000"/>
                </a:prstClr>
              </a:solidFill>
            </a:endParaRPr>
          </a:p>
        </p:txBody>
      </p:sp>
      <p:sp>
        <p:nvSpPr>
          <p:cNvPr id="3" name="Foliennummernplatzhalter 2"/>
          <p:cNvSpPr>
            <a:spLocks noGrp="1"/>
          </p:cNvSpPr>
          <p:nvPr>
            <p:ph type="sldNum" sz="quarter" idx="12"/>
          </p:nvPr>
        </p:nvSpPr>
        <p:spPr/>
        <p:txBody>
          <a:bodyPr/>
          <a:lstStyle/>
          <a:p>
            <a:fld id="{6D663DFF-A2E3-4A2E-86A5-6066A91FDB09}" type="slidenum">
              <a:rPr lang="de-DE" smtClean="0"/>
              <a:t>24</a:t>
            </a:fld>
            <a:endParaRPr lang="de-DE"/>
          </a:p>
        </p:txBody>
      </p:sp>
      <p:sp>
        <p:nvSpPr>
          <p:cNvPr id="4" name="Textfeld 3"/>
          <p:cNvSpPr txBox="1"/>
          <p:nvPr/>
        </p:nvSpPr>
        <p:spPr>
          <a:xfrm>
            <a:off x="603920" y="1196752"/>
            <a:ext cx="7784504" cy="3785652"/>
          </a:xfrm>
          <a:prstGeom prst="rect">
            <a:avLst/>
          </a:prstGeom>
          <a:noFill/>
        </p:spPr>
        <p:txBody>
          <a:bodyPr wrap="square" rtlCol="0">
            <a:spAutoFit/>
          </a:bodyPr>
          <a:lstStyle/>
          <a:p>
            <a:pPr>
              <a:lnSpc>
                <a:spcPct val="150000"/>
              </a:lnSpc>
            </a:pPr>
            <a:r>
              <a:rPr lang="de-DE" sz="2400" b="1" dirty="0" smtClean="0"/>
              <a:t>Gesprächsformen im schulischen Bereich</a:t>
            </a:r>
          </a:p>
          <a:p>
            <a:pPr marL="342900" indent="-342900">
              <a:lnSpc>
                <a:spcPct val="150000"/>
              </a:lnSpc>
              <a:buFont typeface="Arial" panose="020B0604020202020204" pitchFamily="34" charset="0"/>
              <a:buChar char="•"/>
            </a:pPr>
            <a:r>
              <a:rPr lang="de-DE" sz="2400" dirty="0" smtClean="0"/>
              <a:t>Tür- und Angelgespräche</a:t>
            </a:r>
          </a:p>
          <a:p>
            <a:pPr marL="342900" indent="-342900">
              <a:lnSpc>
                <a:spcPct val="150000"/>
              </a:lnSpc>
              <a:buFont typeface="Arial" panose="020B0604020202020204" pitchFamily="34" charset="0"/>
              <a:buChar char="•"/>
            </a:pPr>
            <a:r>
              <a:rPr lang="de-DE" sz="2400" dirty="0" smtClean="0"/>
              <a:t>Beratungsgespräche</a:t>
            </a:r>
          </a:p>
          <a:p>
            <a:pPr marL="342900" indent="-342900">
              <a:lnSpc>
                <a:spcPct val="150000"/>
              </a:lnSpc>
              <a:buFont typeface="Arial" panose="020B0604020202020204" pitchFamily="34" charset="0"/>
              <a:buChar char="•"/>
            </a:pPr>
            <a:r>
              <a:rPr lang="de-DE" sz="2400" dirty="0" smtClean="0"/>
              <a:t>Schwierige Gespräche</a:t>
            </a:r>
          </a:p>
          <a:p>
            <a:pPr marL="342900" indent="-342900">
              <a:lnSpc>
                <a:spcPct val="150000"/>
              </a:lnSpc>
              <a:buFont typeface="Arial" panose="020B0604020202020204" pitchFamily="34" charset="0"/>
              <a:buChar char="•"/>
            </a:pPr>
            <a:r>
              <a:rPr lang="de-DE" sz="2400" dirty="0" smtClean="0"/>
              <a:t>…</a:t>
            </a:r>
            <a:endParaRPr lang="de-DE" sz="2400" dirty="0"/>
          </a:p>
          <a:p>
            <a:pPr>
              <a:lnSpc>
                <a:spcPct val="150000"/>
              </a:lnSpc>
            </a:pPr>
            <a:endParaRPr lang="de-DE" sz="2000" dirty="0" smtClean="0"/>
          </a:p>
          <a:p>
            <a:pPr>
              <a:lnSpc>
                <a:spcPct val="150000"/>
              </a:lnSpc>
            </a:pPr>
            <a:endParaRPr lang="de-DE" sz="2000" dirty="0"/>
          </a:p>
        </p:txBody>
      </p:sp>
    </p:spTree>
    <p:extLst>
      <p:ext uri="{BB962C8B-B14F-4D97-AF65-F5344CB8AC3E}">
        <p14:creationId xmlns:p14="http://schemas.microsoft.com/office/powerpoint/2010/main" val="807322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txBox="1">
            <a:spLocks noGrp="1"/>
          </p:cNvSpPr>
          <p:nvPr/>
        </p:nvSpPr>
        <p:spPr>
          <a:xfrm>
            <a:off x="3124200" y="6356350"/>
            <a:ext cx="2895600" cy="365125"/>
          </a:xfrm>
          <a:prstGeom prst="rect">
            <a:avLst/>
          </a:prstGeom>
          <a:noFill/>
        </p:spPr>
        <p:txBody>
          <a:bodyPr anchor="ctr"/>
          <a:lstStyle/>
          <a:p>
            <a:pPr algn="ctr">
              <a:defRPr/>
            </a:pPr>
            <a:endParaRPr lang="de-DE" sz="1200">
              <a:solidFill>
                <a:prstClr val="black">
                  <a:tint val="75000"/>
                </a:prstClr>
              </a:solidFill>
            </a:endParaRPr>
          </a:p>
        </p:txBody>
      </p:sp>
      <p:sp>
        <p:nvSpPr>
          <p:cNvPr id="3" name="Foliennummernplatzhalter 2"/>
          <p:cNvSpPr>
            <a:spLocks noGrp="1"/>
          </p:cNvSpPr>
          <p:nvPr>
            <p:ph type="sldNum" sz="quarter" idx="12"/>
          </p:nvPr>
        </p:nvSpPr>
        <p:spPr/>
        <p:txBody>
          <a:bodyPr/>
          <a:lstStyle/>
          <a:p>
            <a:fld id="{6D663DFF-A2E3-4A2E-86A5-6066A91FDB09}" type="slidenum">
              <a:rPr lang="de-DE" smtClean="0"/>
              <a:t>25</a:t>
            </a:fld>
            <a:endParaRPr lang="de-DE"/>
          </a:p>
        </p:txBody>
      </p:sp>
      <p:sp>
        <p:nvSpPr>
          <p:cNvPr id="4" name="Textfeld 3"/>
          <p:cNvSpPr txBox="1"/>
          <p:nvPr/>
        </p:nvSpPr>
        <p:spPr>
          <a:xfrm>
            <a:off x="603920" y="1196752"/>
            <a:ext cx="7784504" cy="2862322"/>
          </a:xfrm>
          <a:prstGeom prst="rect">
            <a:avLst/>
          </a:prstGeom>
          <a:noFill/>
        </p:spPr>
        <p:txBody>
          <a:bodyPr wrap="square" rtlCol="0">
            <a:spAutoFit/>
          </a:bodyPr>
          <a:lstStyle/>
          <a:p>
            <a:pPr>
              <a:lnSpc>
                <a:spcPct val="150000"/>
              </a:lnSpc>
            </a:pPr>
            <a:r>
              <a:rPr lang="de-DE" sz="2000" b="1" dirty="0" smtClean="0"/>
              <a:t>Tür- und Angelgespräche</a:t>
            </a:r>
          </a:p>
          <a:p>
            <a:pPr marL="342900" indent="-342900">
              <a:lnSpc>
                <a:spcPct val="150000"/>
              </a:lnSpc>
              <a:buFont typeface="Arial" panose="020B0604020202020204" pitchFamily="34" charset="0"/>
              <a:buChar char="•"/>
            </a:pPr>
            <a:r>
              <a:rPr lang="de-DE" sz="2000" dirty="0"/>
              <a:t>„Tür- und Angelgespräche“ sind in der Regel spontan und ermöglichen einen gegenseitigen Austausch ohne großen Zeitaufwand. </a:t>
            </a:r>
            <a:endParaRPr lang="de-DE" sz="2000" dirty="0" smtClean="0"/>
          </a:p>
          <a:p>
            <a:pPr marL="342900" indent="-342900">
              <a:lnSpc>
                <a:spcPct val="150000"/>
              </a:lnSpc>
              <a:buFont typeface="Arial" panose="020B0604020202020204" pitchFamily="34" charset="0"/>
              <a:buChar char="•"/>
            </a:pPr>
            <a:r>
              <a:rPr lang="de-DE" sz="2000" dirty="0" smtClean="0"/>
              <a:t>Wichtiges </a:t>
            </a:r>
            <a:r>
              <a:rPr lang="de-DE" sz="2000" dirty="0"/>
              <a:t>oder Kritisches sollte nicht zwischen „Tür und Angel“ besprochen werden. </a:t>
            </a:r>
          </a:p>
        </p:txBody>
      </p:sp>
    </p:spTree>
    <p:extLst>
      <p:ext uri="{BB962C8B-B14F-4D97-AF65-F5344CB8AC3E}">
        <p14:creationId xmlns:p14="http://schemas.microsoft.com/office/powerpoint/2010/main" val="28046549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txBox="1">
            <a:spLocks noGrp="1"/>
          </p:cNvSpPr>
          <p:nvPr/>
        </p:nvSpPr>
        <p:spPr>
          <a:xfrm>
            <a:off x="3124200" y="6356350"/>
            <a:ext cx="2895600" cy="365125"/>
          </a:xfrm>
          <a:prstGeom prst="rect">
            <a:avLst/>
          </a:prstGeom>
          <a:noFill/>
        </p:spPr>
        <p:txBody>
          <a:bodyPr anchor="ctr"/>
          <a:lstStyle/>
          <a:p>
            <a:pPr algn="ctr">
              <a:defRPr/>
            </a:pPr>
            <a:endParaRPr lang="de-DE" sz="1200">
              <a:solidFill>
                <a:prstClr val="black">
                  <a:tint val="75000"/>
                </a:prstClr>
              </a:solidFill>
            </a:endParaRPr>
          </a:p>
        </p:txBody>
      </p:sp>
      <p:sp>
        <p:nvSpPr>
          <p:cNvPr id="3" name="Foliennummernplatzhalter 2"/>
          <p:cNvSpPr>
            <a:spLocks noGrp="1"/>
          </p:cNvSpPr>
          <p:nvPr>
            <p:ph type="sldNum" sz="quarter" idx="12"/>
          </p:nvPr>
        </p:nvSpPr>
        <p:spPr/>
        <p:txBody>
          <a:bodyPr/>
          <a:lstStyle/>
          <a:p>
            <a:fld id="{6D663DFF-A2E3-4A2E-86A5-6066A91FDB09}" type="slidenum">
              <a:rPr lang="de-DE" smtClean="0"/>
              <a:t>26</a:t>
            </a:fld>
            <a:endParaRPr lang="de-DE"/>
          </a:p>
        </p:txBody>
      </p:sp>
      <p:sp>
        <p:nvSpPr>
          <p:cNvPr id="4" name="Textfeld 3"/>
          <p:cNvSpPr txBox="1"/>
          <p:nvPr/>
        </p:nvSpPr>
        <p:spPr>
          <a:xfrm>
            <a:off x="603920" y="1196752"/>
            <a:ext cx="7784504" cy="3477875"/>
          </a:xfrm>
          <a:prstGeom prst="rect">
            <a:avLst/>
          </a:prstGeom>
          <a:noFill/>
        </p:spPr>
        <p:txBody>
          <a:bodyPr wrap="square" rtlCol="0">
            <a:spAutoFit/>
          </a:bodyPr>
          <a:lstStyle/>
          <a:p>
            <a:pPr>
              <a:lnSpc>
                <a:spcPct val="150000"/>
              </a:lnSpc>
            </a:pPr>
            <a:r>
              <a:rPr lang="de-DE" sz="2000" b="1" dirty="0" smtClean="0"/>
              <a:t>Beratungsgespräche und schwierige Gespräche</a:t>
            </a:r>
          </a:p>
          <a:p>
            <a:pPr>
              <a:lnSpc>
                <a:spcPct val="200000"/>
              </a:lnSpc>
            </a:pPr>
            <a:r>
              <a:rPr lang="de-DE" sz="2000" i="1" dirty="0" smtClean="0"/>
              <a:t>Wichtig sind eine gute Vorbereitung und ein strukturierter Ablauf!</a:t>
            </a:r>
          </a:p>
          <a:p>
            <a:pPr>
              <a:lnSpc>
                <a:spcPct val="150000"/>
              </a:lnSpc>
            </a:pPr>
            <a:r>
              <a:rPr lang="de-DE" sz="2000" dirty="0" smtClean="0"/>
              <a:t>Denn </a:t>
            </a:r>
            <a:r>
              <a:rPr lang="de-DE" sz="2000" dirty="0"/>
              <a:t>allzu schnell kann es passieren, dass aus einem lockeren spontanen Gespräch </a:t>
            </a:r>
            <a:r>
              <a:rPr lang="de-DE" sz="2000" dirty="0" smtClean="0"/>
              <a:t>ein </a:t>
            </a:r>
            <a:r>
              <a:rPr lang="de-DE" sz="2000" dirty="0"/>
              <a:t>ernstes Beratungs- oder Konfliktgespräch entsteht und man in den Sog von Verwirrungen oder Unklarheiten hineingezogen wird. </a:t>
            </a:r>
            <a:r>
              <a:rPr lang="de-DE" sz="2000" dirty="0" smtClean="0"/>
              <a:t>Eine </a:t>
            </a:r>
            <a:r>
              <a:rPr lang="de-DE" sz="2000" dirty="0"/>
              <a:t>mögliche objektive Betrachtung bzw. Klärung des Problems wird dadurch erschwert.</a:t>
            </a:r>
          </a:p>
        </p:txBody>
      </p:sp>
    </p:spTree>
    <p:extLst>
      <p:ext uri="{BB962C8B-B14F-4D97-AF65-F5344CB8AC3E}">
        <p14:creationId xmlns:p14="http://schemas.microsoft.com/office/powerpoint/2010/main" val="2884770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txBox="1">
            <a:spLocks noGrp="1"/>
          </p:cNvSpPr>
          <p:nvPr/>
        </p:nvSpPr>
        <p:spPr>
          <a:xfrm>
            <a:off x="3124200" y="6356350"/>
            <a:ext cx="2895600" cy="365125"/>
          </a:xfrm>
          <a:prstGeom prst="rect">
            <a:avLst/>
          </a:prstGeom>
          <a:noFill/>
        </p:spPr>
        <p:txBody>
          <a:bodyPr anchor="ctr"/>
          <a:lstStyle/>
          <a:p>
            <a:pPr algn="ctr">
              <a:defRPr/>
            </a:pPr>
            <a:endParaRPr lang="de-DE" sz="1200">
              <a:solidFill>
                <a:prstClr val="black">
                  <a:tint val="75000"/>
                </a:prstClr>
              </a:solidFill>
            </a:endParaRPr>
          </a:p>
        </p:txBody>
      </p:sp>
      <p:sp>
        <p:nvSpPr>
          <p:cNvPr id="3" name="Foliennummernplatzhalter 2"/>
          <p:cNvSpPr>
            <a:spLocks noGrp="1"/>
          </p:cNvSpPr>
          <p:nvPr>
            <p:ph type="sldNum" sz="quarter" idx="12"/>
          </p:nvPr>
        </p:nvSpPr>
        <p:spPr/>
        <p:txBody>
          <a:bodyPr/>
          <a:lstStyle/>
          <a:p>
            <a:fld id="{6D663DFF-A2E3-4A2E-86A5-6066A91FDB09}" type="slidenum">
              <a:rPr lang="de-DE" smtClean="0"/>
              <a:t>27</a:t>
            </a:fld>
            <a:endParaRPr lang="de-DE"/>
          </a:p>
        </p:txBody>
      </p:sp>
      <p:sp>
        <p:nvSpPr>
          <p:cNvPr id="4" name="Textfeld 3"/>
          <p:cNvSpPr txBox="1"/>
          <p:nvPr/>
        </p:nvSpPr>
        <p:spPr>
          <a:xfrm>
            <a:off x="603920" y="1196752"/>
            <a:ext cx="7784504" cy="3477875"/>
          </a:xfrm>
          <a:prstGeom prst="rect">
            <a:avLst/>
          </a:prstGeom>
          <a:noFill/>
        </p:spPr>
        <p:txBody>
          <a:bodyPr wrap="square" rtlCol="0">
            <a:spAutoFit/>
          </a:bodyPr>
          <a:lstStyle/>
          <a:p>
            <a:pPr>
              <a:lnSpc>
                <a:spcPct val="200000"/>
              </a:lnSpc>
            </a:pPr>
            <a:r>
              <a:rPr lang="de-DE" sz="2000" b="1" dirty="0"/>
              <a:t>Mögliche Phasen eines </a:t>
            </a:r>
            <a:r>
              <a:rPr lang="de-DE" sz="2000" b="1" dirty="0" smtClean="0"/>
              <a:t>Beratungsgesprächs</a:t>
            </a:r>
          </a:p>
          <a:p>
            <a:pPr marL="342900" indent="-342900">
              <a:lnSpc>
                <a:spcPct val="150000"/>
              </a:lnSpc>
              <a:buFont typeface="Arial" panose="020B0604020202020204" pitchFamily="34" charset="0"/>
              <a:buChar char="•"/>
            </a:pPr>
            <a:r>
              <a:rPr lang="de-DE" sz="2000" dirty="0" smtClean="0"/>
              <a:t>Eröffnung </a:t>
            </a:r>
            <a:r>
              <a:rPr lang="de-DE" sz="2000" dirty="0"/>
              <a:t>des Gesprächs</a:t>
            </a:r>
          </a:p>
          <a:p>
            <a:pPr marL="342900" indent="-342900">
              <a:lnSpc>
                <a:spcPct val="150000"/>
              </a:lnSpc>
              <a:buFont typeface="Arial" panose="020B0604020202020204" pitchFamily="34" charset="0"/>
              <a:buChar char="•"/>
            </a:pPr>
            <a:r>
              <a:rPr lang="de-DE" sz="2000" dirty="0"/>
              <a:t>Klärung des Anliegens</a:t>
            </a:r>
          </a:p>
          <a:p>
            <a:pPr marL="342900" indent="-342900">
              <a:lnSpc>
                <a:spcPct val="150000"/>
              </a:lnSpc>
              <a:buFont typeface="Arial" panose="020B0604020202020204" pitchFamily="34" charset="0"/>
              <a:buChar char="•"/>
            </a:pPr>
            <a:r>
              <a:rPr lang="de-DE" sz="2000" dirty="0"/>
              <a:t>Analyse der Situation</a:t>
            </a:r>
          </a:p>
          <a:p>
            <a:pPr marL="342900" indent="-342900">
              <a:lnSpc>
                <a:spcPct val="150000"/>
              </a:lnSpc>
              <a:buFont typeface="Arial" panose="020B0604020202020204" pitchFamily="34" charset="0"/>
              <a:buChar char="•"/>
            </a:pPr>
            <a:r>
              <a:rPr lang="de-DE" sz="2000" dirty="0"/>
              <a:t>Erarbeitung von Lösungsperspektiven</a:t>
            </a:r>
          </a:p>
          <a:p>
            <a:pPr marL="342900" indent="-342900">
              <a:lnSpc>
                <a:spcPct val="150000"/>
              </a:lnSpc>
              <a:buFont typeface="Arial" panose="020B0604020202020204" pitchFamily="34" charset="0"/>
              <a:buChar char="•"/>
            </a:pPr>
            <a:r>
              <a:rPr lang="de-DE" sz="2000" dirty="0" smtClean="0"/>
              <a:t>Abschluss</a:t>
            </a:r>
            <a:endParaRPr lang="de-DE" sz="2000" b="1" dirty="0" smtClean="0"/>
          </a:p>
          <a:p>
            <a:pPr>
              <a:lnSpc>
                <a:spcPct val="150000"/>
              </a:lnSpc>
            </a:pPr>
            <a:endParaRPr lang="de-DE" sz="2000" b="1" dirty="0" smtClean="0"/>
          </a:p>
        </p:txBody>
      </p:sp>
    </p:spTree>
    <p:extLst>
      <p:ext uri="{BB962C8B-B14F-4D97-AF65-F5344CB8AC3E}">
        <p14:creationId xmlns:p14="http://schemas.microsoft.com/office/powerpoint/2010/main" val="31746862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txBox="1">
            <a:spLocks noGrp="1"/>
          </p:cNvSpPr>
          <p:nvPr/>
        </p:nvSpPr>
        <p:spPr>
          <a:xfrm>
            <a:off x="3124200" y="6356350"/>
            <a:ext cx="2895600" cy="365125"/>
          </a:xfrm>
          <a:prstGeom prst="rect">
            <a:avLst/>
          </a:prstGeom>
          <a:noFill/>
        </p:spPr>
        <p:txBody>
          <a:bodyPr anchor="ctr"/>
          <a:lstStyle/>
          <a:p>
            <a:pPr algn="ctr">
              <a:defRPr/>
            </a:pPr>
            <a:endParaRPr lang="de-DE" sz="1200">
              <a:solidFill>
                <a:prstClr val="black">
                  <a:tint val="75000"/>
                </a:prstClr>
              </a:solidFill>
            </a:endParaRPr>
          </a:p>
        </p:txBody>
      </p:sp>
      <p:sp>
        <p:nvSpPr>
          <p:cNvPr id="3" name="Foliennummernplatzhalter 2"/>
          <p:cNvSpPr>
            <a:spLocks noGrp="1"/>
          </p:cNvSpPr>
          <p:nvPr>
            <p:ph type="sldNum" sz="quarter" idx="12"/>
          </p:nvPr>
        </p:nvSpPr>
        <p:spPr/>
        <p:txBody>
          <a:bodyPr/>
          <a:lstStyle/>
          <a:p>
            <a:fld id="{6D663DFF-A2E3-4A2E-86A5-6066A91FDB09}" type="slidenum">
              <a:rPr lang="de-DE" smtClean="0"/>
              <a:t>28</a:t>
            </a:fld>
            <a:endParaRPr lang="de-DE"/>
          </a:p>
        </p:txBody>
      </p:sp>
      <p:sp>
        <p:nvSpPr>
          <p:cNvPr id="4" name="Textfeld 3"/>
          <p:cNvSpPr txBox="1"/>
          <p:nvPr/>
        </p:nvSpPr>
        <p:spPr>
          <a:xfrm>
            <a:off x="355712" y="1196752"/>
            <a:ext cx="8432576" cy="4247317"/>
          </a:xfrm>
          <a:prstGeom prst="rect">
            <a:avLst/>
          </a:prstGeom>
          <a:noFill/>
        </p:spPr>
        <p:txBody>
          <a:bodyPr wrap="square" rtlCol="0">
            <a:spAutoFit/>
          </a:bodyPr>
          <a:lstStyle/>
          <a:p>
            <a:pPr>
              <a:lnSpc>
                <a:spcPct val="150000"/>
              </a:lnSpc>
            </a:pPr>
            <a:r>
              <a:rPr lang="de-DE" sz="2000" b="1" dirty="0" smtClean="0"/>
              <a:t>Schwierige Gespräche (Konflikt- oder Kritikgespräche)</a:t>
            </a:r>
          </a:p>
          <a:p>
            <a:pPr marL="342900" indent="-342900">
              <a:lnSpc>
                <a:spcPct val="150000"/>
              </a:lnSpc>
              <a:buFont typeface="Arial" panose="020B0604020202020204" pitchFamily="34" charset="0"/>
              <a:buChar char="•"/>
            </a:pPr>
            <a:r>
              <a:rPr lang="de-DE" sz="2000" dirty="0"/>
              <a:t>Schwierige Gespräche zu </a:t>
            </a:r>
            <a:r>
              <a:rPr lang="de-DE" sz="2000" dirty="0" smtClean="0"/>
              <a:t>führen ist </a:t>
            </a:r>
            <a:r>
              <a:rPr lang="de-DE" sz="2000" dirty="0"/>
              <a:t>für beide Seite meist unangenehm – egal, ob es um einen Konflikt </a:t>
            </a:r>
            <a:r>
              <a:rPr lang="de-DE" sz="2000" dirty="0" smtClean="0"/>
              <a:t>geht </a:t>
            </a:r>
            <a:r>
              <a:rPr lang="de-DE" sz="2000" dirty="0"/>
              <a:t>oder um Kritik, die von einer Seite geäußert wird. </a:t>
            </a:r>
            <a:endParaRPr lang="de-DE" sz="2000" dirty="0" smtClean="0"/>
          </a:p>
          <a:p>
            <a:pPr marL="342900" indent="-342900">
              <a:lnSpc>
                <a:spcPct val="150000"/>
              </a:lnSpc>
              <a:buFont typeface="Arial" panose="020B0604020202020204" pitchFamily="34" charset="0"/>
              <a:buChar char="•"/>
            </a:pPr>
            <a:r>
              <a:rPr lang="de-DE" sz="2000" dirty="0" smtClean="0"/>
              <a:t>Nach </a:t>
            </a:r>
            <a:r>
              <a:rPr lang="de-DE" sz="2000" dirty="0"/>
              <a:t>Möglichkeit sollte schon im Vorfeld geklärt sein, um was es geht.</a:t>
            </a:r>
          </a:p>
          <a:p>
            <a:pPr marL="342900" indent="-342900">
              <a:lnSpc>
                <a:spcPct val="150000"/>
              </a:lnSpc>
              <a:buFont typeface="Arial" panose="020B0604020202020204" pitchFamily="34" charset="0"/>
              <a:buChar char="•"/>
            </a:pPr>
            <a:r>
              <a:rPr lang="de-DE" sz="2000" dirty="0" smtClean="0"/>
              <a:t>Ein Konfliktgespräch hat das Ziel, </a:t>
            </a:r>
            <a:r>
              <a:rPr lang="de-DE" sz="2000" dirty="0"/>
              <a:t>einen bestehenden Konflikt zu </a:t>
            </a:r>
            <a:r>
              <a:rPr lang="de-DE" sz="2000" dirty="0" smtClean="0"/>
              <a:t>lösen.</a:t>
            </a:r>
          </a:p>
          <a:p>
            <a:pPr marL="342900" indent="-342900">
              <a:lnSpc>
                <a:spcPct val="150000"/>
              </a:lnSpc>
              <a:buFont typeface="Arial" panose="020B0604020202020204" pitchFamily="34" charset="0"/>
              <a:buChar char="•"/>
            </a:pPr>
            <a:r>
              <a:rPr lang="de-DE" sz="2000" dirty="0" smtClean="0"/>
              <a:t>Oftmals werden aber Kritikgespräche gemieden oder so aggressiv angegangen, dass die Beziehung gestört wird.</a:t>
            </a:r>
          </a:p>
        </p:txBody>
      </p:sp>
    </p:spTree>
    <p:extLst>
      <p:ext uri="{BB962C8B-B14F-4D97-AF65-F5344CB8AC3E}">
        <p14:creationId xmlns:p14="http://schemas.microsoft.com/office/powerpoint/2010/main" val="2181986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txBox="1">
            <a:spLocks noGrp="1"/>
          </p:cNvSpPr>
          <p:nvPr/>
        </p:nvSpPr>
        <p:spPr>
          <a:xfrm>
            <a:off x="3124200" y="6356350"/>
            <a:ext cx="2895600" cy="365125"/>
          </a:xfrm>
          <a:prstGeom prst="rect">
            <a:avLst/>
          </a:prstGeom>
          <a:noFill/>
        </p:spPr>
        <p:txBody>
          <a:bodyPr anchor="ctr"/>
          <a:lstStyle/>
          <a:p>
            <a:pPr algn="ctr">
              <a:defRPr/>
            </a:pPr>
            <a:endParaRPr lang="de-DE" sz="1200">
              <a:solidFill>
                <a:prstClr val="black">
                  <a:tint val="75000"/>
                </a:prstClr>
              </a:solidFill>
            </a:endParaRPr>
          </a:p>
        </p:txBody>
      </p:sp>
      <p:sp>
        <p:nvSpPr>
          <p:cNvPr id="3" name="Foliennummernplatzhalter 2"/>
          <p:cNvSpPr>
            <a:spLocks noGrp="1"/>
          </p:cNvSpPr>
          <p:nvPr>
            <p:ph type="sldNum" sz="quarter" idx="12"/>
          </p:nvPr>
        </p:nvSpPr>
        <p:spPr/>
        <p:txBody>
          <a:bodyPr/>
          <a:lstStyle/>
          <a:p>
            <a:fld id="{6D663DFF-A2E3-4A2E-86A5-6066A91FDB09}" type="slidenum">
              <a:rPr lang="de-DE" smtClean="0"/>
              <a:t>29</a:t>
            </a:fld>
            <a:endParaRPr lang="de-DE"/>
          </a:p>
        </p:txBody>
      </p:sp>
      <p:sp>
        <p:nvSpPr>
          <p:cNvPr id="4" name="Textfeld 3"/>
          <p:cNvSpPr txBox="1"/>
          <p:nvPr/>
        </p:nvSpPr>
        <p:spPr>
          <a:xfrm>
            <a:off x="467544" y="1196752"/>
            <a:ext cx="8432576" cy="3785652"/>
          </a:xfrm>
          <a:prstGeom prst="rect">
            <a:avLst/>
          </a:prstGeom>
          <a:noFill/>
        </p:spPr>
        <p:txBody>
          <a:bodyPr wrap="square" rtlCol="0">
            <a:spAutoFit/>
          </a:bodyPr>
          <a:lstStyle/>
          <a:p>
            <a:pPr>
              <a:lnSpc>
                <a:spcPct val="150000"/>
              </a:lnSpc>
            </a:pPr>
            <a:r>
              <a:rPr lang="de-DE" sz="2000" b="1" dirty="0" smtClean="0"/>
              <a:t>Schwierige Gespräche (Konflikt- oder Kritikgespräche)</a:t>
            </a:r>
          </a:p>
          <a:p>
            <a:pPr marL="342900" indent="-342900">
              <a:lnSpc>
                <a:spcPct val="150000"/>
              </a:lnSpc>
              <a:buFont typeface="Arial" panose="020B0604020202020204" pitchFamily="34" charset="0"/>
              <a:buChar char="•"/>
            </a:pPr>
            <a:r>
              <a:rPr lang="de-DE" sz="2000" dirty="0"/>
              <a:t>In Kritikgesprächen geht es eher um den Wunsch nach Verhaltensänderungen des Gegenüber. </a:t>
            </a:r>
            <a:endParaRPr lang="de-DE" sz="2000" dirty="0" smtClean="0"/>
          </a:p>
          <a:p>
            <a:pPr marL="342900" indent="-342900">
              <a:lnSpc>
                <a:spcPct val="150000"/>
              </a:lnSpc>
              <a:buFont typeface="Arial" panose="020B0604020202020204" pitchFamily="34" charset="0"/>
              <a:buChar char="•"/>
            </a:pPr>
            <a:r>
              <a:rPr lang="de-DE" sz="2000" dirty="0" smtClean="0"/>
              <a:t>Verhaltensänderungen </a:t>
            </a:r>
            <a:r>
              <a:rPr lang="de-DE" sz="2000" dirty="0"/>
              <a:t>sind jedoch freiwillig. Die Kritik wird angenommen </a:t>
            </a:r>
            <a:r>
              <a:rPr lang="de-DE" sz="2000" dirty="0" smtClean="0"/>
              <a:t>bzw. darf angenommen werden oder </a:t>
            </a:r>
            <a:r>
              <a:rPr lang="de-DE" sz="2000" dirty="0"/>
              <a:t>nicht.</a:t>
            </a:r>
          </a:p>
          <a:p>
            <a:pPr marL="342900" indent="-342900">
              <a:lnSpc>
                <a:spcPct val="150000"/>
              </a:lnSpc>
              <a:buFont typeface="Arial" panose="020B0604020202020204" pitchFamily="34" charset="0"/>
              <a:buChar char="•"/>
            </a:pPr>
            <a:r>
              <a:rPr lang="de-DE" sz="2000" dirty="0"/>
              <a:t>Kritikgespräche lohnen sich jedoch auch schon deshalb, weil es Gelegenheit bietet, aufgestauten Ärger loszuwerden. Und das entkrampft oft schon die Beziehung zum Gegenüber. </a:t>
            </a:r>
            <a:endParaRPr lang="de-DE" sz="2000" b="1" dirty="0"/>
          </a:p>
        </p:txBody>
      </p:sp>
    </p:spTree>
    <p:extLst>
      <p:ext uri="{BB962C8B-B14F-4D97-AF65-F5344CB8AC3E}">
        <p14:creationId xmlns:p14="http://schemas.microsoft.com/office/powerpoint/2010/main" val="3130359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a:stretch>
            <a:fillRect/>
          </a:stretch>
        </p:blipFill>
        <p:spPr>
          <a:xfrm>
            <a:off x="971600" y="1117873"/>
            <a:ext cx="6712415" cy="1735063"/>
          </a:xfrm>
          <a:prstGeom prst="rect">
            <a:avLst/>
          </a:prstGeom>
        </p:spPr>
      </p:pic>
      <p:sp>
        <p:nvSpPr>
          <p:cNvPr id="4" name="Textfeld 3"/>
          <p:cNvSpPr txBox="1"/>
          <p:nvPr/>
        </p:nvSpPr>
        <p:spPr>
          <a:xfrm rot="19762155">
            <a:off x="520664" y="2999993"/>
            <a:ext cx="1606347" cy="400110"/>
          </a:xfrm>
          <a:prstGeom prst="rect">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de-DE" sz="2000" dirty="0" smtClean="0">
                <a:latin typeface="+mn-lt"/>
              </a:rPr>
              <a:t>Inhalte</a:t>
            </a:r>
            <a:endParaRPr lang="de-DE" sz="2000" dirty="0">
              <a:latin typeface="+mn-lt"/>
            </a:endParaRPr>
          </a:p>
        </p:txBody>
      </p:sp>
      <p:sp>
        <p:nvSpPr>
          <p:cNvPr id="2" name="Textfeld 1"/>
          <p:cNvSpPr txBox="1"/>
          <p:nvPr/>
        </p:nvSpPr>
        <p:spPr>
          <a:xfrm>
            <a:off x="2285735" y="2780928"/>
            <a:ext cx="6264696" cy="3416320"/>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de-DE" dirty="0" smtClean="0"/>
              <a:t>Einführung</a:t>
            </a:r>
          </a:p>
          <a:p>
            <a:pPr marL="285750" lvl="0" indent="-285750">
              <a:lnSpc>
                <a:spcPct val="150000"/>
              </a:lnSpc>
              <a:buFont typeface="Wingdings" panose="05000000000000000000" pitchFamily="2" charset="2"/>
              <a:buChar char="Ø"/>
            </a:pPr>
            <a:r>
              <a:rPr lang="de-DE" dirty="0" smtClean="0"/>
              <a:t>Grundlegendes zu Kommunikation</a:t>
            </a:r>
          </a:p>
          <a:p>
            <a:pPr marL="285750" lvl="0" indent="-285750">
              <a:lnSpc>
                <a:spcPct val="150000"/>
              </a:lnSpc>
              <a:buFont typeface="Wingdings" panose="05000000000000000000" pitchFamily="2" charset="2"/>
              <a:buChar char="Ø"/>
            </a:pPr>
            <a:r>
              <a:rPr lang="de-DE" dirty="0" smtClean="0"/>
              <a:t>Gesprächskultur (Rund um das Gespräch, Kommunikationswege)</a:t>
            </a:r>
          </a:p>
          <a:p>
            <a:pPr marL="285750" lvl="0" indent="-285750">
              <a:lnSpc>
                <a:spcPct val="150000"/>
              </a:lnSpc>
              <a:buFont typeface="Wingdings" panose="05000000000000000000" pitchFamily="2" charset="2"/>
              <a:buChar char="Ø"/>
            </a:pPr>
            <a:r>
              <a:rPr lang="de-DE" dirty="0" smtClean="0"/>
              <a:t>Rhetorik (Die Kunst der Rede) </a:t>
            </a:r>
            <a:r>
              <a:rPr lang="de-DE" dirty="0"/>
              <a:t>– </a:t>
            </a:r>
            <a:r>
              <a:rPr lang="de-DE" dirty="0" smtClean="0"/>
              <a:t>Grundregeln </a:t>
            </a:r>
            <a:r>
              <a:rPr lang="de-DE" dirty="0"/>
              <a:t>des </a:t>
            </a:r>
            <a:r>
              <a:rPr lang="de-DE" dirty="0" smtClean="0"/>
              <a:t>Präsentierens</a:t>
            </a:r>
            <a:endParaRPr lang="de-DE" dirty="0"/>
          </a:p>
          <a:p>
            <a:pPr marL="285750" indent="-285750">
              <a:lnSpc>
                <a:spcPct val="150000"/>
              </a:lnSpc>
              <a:buFont typeface="Wingdings" panose="05000000000000000000" pitchFamily="2" charset="2"/>
              <a:buChar char="Ø"/>
            </a:pPr>
            <a:r>
              <a:rPr lang="de-DE" dirty="0" smtClean="0"/>
              <a:t>Moderation – Sitzungen leiten</a:t>
            </a:r>
            <a:endParaRPr lang="de-DE" dirty="0"/>
          </a:p>
          <a:p>
            <a:pPr>
              <a:lnSpc>
                <a:spcPct val="150000"/>
              </a:lnSpc>
            </a:pPr>
            <a:endParaRPr lang="de-DE" dirty="0" smtClean="0"/>
          </a:p>
        </p:txBody>
      </p:sp>
      <p:sp>
        <p:nvSpPr>
          <p:cNvPr id="6" name="Foliennummernplatzhalter 5"/>
          <p:cNvSpPr>
            <a:spLocks noGrp="1"/>
          </p:cNvSpPr>
          <p:nvPr>
            <p:ph type="sldNum" sz="quarter" idx="12"/>
          </p:nvPr>
        </p:nvSpPr>
        <p:spPr/>
        <p:txBody>
          <a:bodyPr/>
          <a:lstStyle/>
          <a:p>
            <a:fld id="{6D663DFF-A2E3-4A2E-86A5-6066A91FDB09}" type="slidenum">
              <a:rPr lang="de-DE" smtClean="0"/>
              <a:t>3</a:t>
            </a:fld>
            <a:endParaRPr lang="de-DE"/>
          </a:p>
        </p:txBody>
      </p:sp>
    </p:spTree>
    <p:extLst>
      <p:ext uri="{BB962C8B-B14F-4D97-AF65-F5344CB8AC3E}">
        <p14:creationId xmlns:p14="http://schemas.microsoft.com/office/powerpoint/2010/main" val="27128398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txBox="1">
            <a:spLocks noGrp="1"/>
          </p:cNvSpPr>
          <p:nvPr/>
        </p:nvSpPr>
        <p:spPr>
          <a:xfrm>
            <a:off x="3124200" y="6356350"/>
            <a:ext cx="2895600" cy="365125"/>
          </a:xfrm>
          <a:prstGeom prst="rect">
            <a:avLst/>
          </a:prstGeom>
          <a:noFill/>
        </p:spPr>
        <p:txBody>
          <a:bodyPr anchor="ctr"/>
          <a:lstStyle/>
          <a:p>
            <a:pPr algn="ctr">
              <a:defRPr/>
            </a:pPr>
            <a:endParaRPr lang="de-DE" sz="1200">
              <a:solidFill>
                <a:prstClr val="black">
                  <a:tint val="75000"/>
                </a:prstClr>
              </a:solidFill>
            </a:endParaRPr>
          </a:p>
        </p:txBody>
      </p:sp>
      <p:sp>
        <p:nvSpPr>
          <p:cNvPr id="3" name="Foliennummernplatzhalter 2"/>
          <p:cNvSpPr>
            <a:spLocks noGrp="1"/>
          </p:cNvSpPr>
          <p:nvPr>
            <p:ph type="sldNum" sz="quarter" idx="12"/>
          </p:nvPr>
        </p:nvSpPr>
        <p:spPr/>
        <p:txBody>
          <a:bodyPr/>
          <a:lstStyle/>
          <a:p>
            <a:fld id="{6D663DFF-A2E3-4A2E-86A5-6066A91FDB09}" type="slidenum">
              <a:rPr lang="de-DE" smtClean="0"/>
              <a:t>30</a:t>
            </a:fld>
            <a:endParaRPr lang="de-DE"/>
          </a:p>
        </p:txBody>
      </p:sp>
      <p:sp>
        <p:nvSpPr>
          <p:cNvPr id="4" name="Textfeld 3"/>
          <p:cNvSpPr txBox="1"/>
          <p:nvPr/>
        </p:nvSpPr>
        <p:spPr>
          <a:xfrm>
            <a:off x="603920" y="1196752"/>
            <a:ext cx="7784504" cy="3323987"/>
          </a:xfrm>
          <a:prstGeom prst="rect">
            <a:avLst/>
          </a:prstGeom>
          <a:noFill/>
        </p:spPr>
        <p:txBody>
          <a:bodyPr wrap="square" rtlCol="0">
            <a:spAutoFit/>
          </a:bodyPr>
          <a:lstStyle/>
          <a:p>
            <a:pPr>
              <a:lnSpc>
                <a:spcPct val="150000"/>
              </a:lnSpc>
            </a:pPr>
            <a:r>
              <a:rPr lang="de-DE" sz="2000" b="1" dirty="0" smtClean="0"/>
              <a:t>Mögliche </a:t>
            </a:r>
            <a:r>
              <a:rPr lang="de-DE" sz="2000" b="1" dirty="0"/>
              <a:t>Phasen eines Konflikt- oder Kritikgesprächs:</a:t>
            </a:r>
          </a:p>
          <a:p>
            <a:pPr marL="342900" indent="-342900">
              <a:lnSpc>
                <a:spcPct val="150000"/>
              </a:lnSpc>
              <a:buFont typeface="Arial" panose="020B0604020202020204" pitchFamily="34" charset="0"/>
              <a:buChar char="•"/>
            </a:pPr>
            <a:r>
              <a:rPr lang="de-DE" sz="2000" dirty="0"/>
              <a:t>Rahmensetzung</a:t>
            </a:r>
          </a:p>
          <a:p>
            <a:pPr marL="342900" indent="-342900">
              <a:lnSpc>
                <a:spcPct val="150000"/>
              </a:lnSpc>
              <a:buFont typeface="Arial" panose="020B0604020202020204" pitchFamily="34" charset="0"/>
              <a:buChar char="•"/>
            </a:pPr>
            <a:r>
              <a:rPr lang="de-DE" sz="2000" dirty="0"/>
              <a:t>Austausch der Sichtweisen</a:t>
            </a:r>
          </a:p>
          <a:p>
            <a:pPr marL="342900" indent="-342900">
              <a:lnSpc>
                <a:spcPct val="150000"/>
              </a:lnSpc>
              <a:buFont typeface="Arial" panose="020B0604020202020204" pitchFamily="34" charset="0"/>
              <a:buChar char="•"/>
            </a:pPr>
            <a:r>
              <a:rPr lang="de-DE" sz="2000" dirty="0"/>
              <a:t>Aushandeln von Lösungen</a:t>
            </a:r>
          </a:p>
          <a:p>
            <a:pPr marL="342900" indent="-342900">
              <a:lnSpc>
                <a:spcPct val="150000"/>
              </a:lnSpc>
              <a:buFont typeface="Arial" panose="020B0604020202020204" pitchFamily="34" charset="0"/>
              <a:buChar char="•"/>
            </a:pPr>
            <a:r>
              <a:rPr lang="de-DE" sz="2000" dirty="0"/>
              <a:t>Treffen von Vereinbarungen</a:t>
            </a:r>
          </a:p>
          <a:p>
            <a:pPr>
              <a:lnSpc>
                <a:spcPct val="150000"/>
              </a:lnSpc>
            </a:pPr>
            <a:endParaRPr lang="de-DE" sz="2000" b="1" dirty="0" smtClean="0"/>
          </a:p>
          <a:p>
            <a:pPr>
              <a:lnSpc>
                <a:spcPct val="150000"/>
              </a:lnSpc>
            </a:pPr>
            <a:endParaRPr lang="de-DE" sz="2000" b="1" dirty="0" smtClean="0"/>
          </a:p>
        </p:txBody>
      </p:sp>
    </p:spTree>
    <p:extLst>
      <p:ext uri="{BB962C8B-B14F-4D97-AF65-F5344CB8AC3E}">
        <p14:creationId xmlns:p14="http://schemas.microsoft.com/office/powerpoint/2010/main" val="1639127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txBox="1">
            <a:spLocks noGrp="1"/>
          </p:cNvSpPr>
          <p:nvPr/>
        </p:nvSpPr>
        <p:spPr>
          <a:xfrm>
            <a:off x="3124200" y="6356350"/>
            <a:ext cx="2895600" cy="365125"/>
          </a:xfrm>
          <a:prstGeom prst="rect">
            <a:avLst/>
          </a:prstGeom>
          <a:noFill/>
        </p:spPr>
        <p:txBody>
          <a:bodyPr anchor="ctr"/>
          <a:lstStyle/>
          <a:p>
            <a:pPr algn="ctr">
              <a:defRPr/>
            </a:pPr>
            <a:endParaRPr lang="de-DE" sz="1200">
              <a:solidFill>
                <a:prstClr val="black">
                  <a:tint val="75000"/>
                </a:prstClr>
              </a:solidFill>
            </a:endParaRPr>
          </a:p>
        </p:txBody>
      </p:sp>
      <p:sp>
        <p:nvSpPr>
          <p:cNvPr id="3" name="Foliennummernplatzhalter 2"/>
          <p:cNvSpPr>
            <a:spLocks noGrp="1"/>
          </p:cNvSpPr>
          <p:nvPr>
            <p:ph type="sldNum" sz="quarter" idx="12"/>
          </p:nvPr>
        </p:nvSpPr>
        <p:spPr/>
        <p:txBody>
          <a:bodyPr/>
          <a:lstStyle/>
          <a:p>
            <a:fld id="{6D663DFF-A2E3-4A2E-86A5-6066A91FDB09}" type="slidenum">
              <a:rPr lang="de-DE" smtClean="0"/>
              <a:t>31</a:t>
            </a:fld>
            <a:endParaRPr lang="de-DE"/>
          </a:p>
        </p:txBody>
      </p:sp>
      <p:sp>
        <p:nvSpPr>
          <p:cNvPr id="4" name="Textfeld 3"/>
          <p:cNvSpPr txBox="1"/>
          <p:nvPr/>
        </p:nvSpPr>
        <p:spPr>
          <a:xfrm>
            <a:off x="467544" y="1052736"/>
            <a:ext cx="8496944" cy="3893374"/>
          </a:xfrm>
          <a:prstGeom prst="rect">
            <a:avLst/>
          </a:prstGeom>
          <a:noFill/>
        </p:spPr>
        <p:txBody>
          <a:bodyPr wrap="square" rtlCol="0">
            <a:spAutoFit/>
          </a:bodyPr>
          <a:lstStyle/>
          <a:p>
            <a:pPr>
              <a:lnSpc>
                <a:spcPct val="150000"/>
              </a:lnSpc>
            </a:pPr>
            <a:r>
              <a:rPr lang="de-DE" sz="2000" b="1" dirty="0" smtClean="0"/>
              <a:t>Kommunikationswege</a:t>
            </a:r>
          </a:p>
          <a:p>
            <a:pPr>
              <a:lnSpc>
                <a:spcPct val="200000"/>
              </a:lnSpc>
            </a:pPr>
            <a:r>
              <a:rPr lang="de-DE" sz="2000" i="1" dirty="0" smtClean="0"/>
              <a:t>„An </a:t>
            </a:r>
            <a:r>
              <a:rPr lang="de-DE" sz="2000" i="1" dirty="0"/>
              <a:t>wen wende ich mich, wenn ich Probleme oder Anliegen habe</a:t>
            </a:r>
            <a:r>
              <a:rPr lang="de-DE" sz="2000" i="1" dirty="0" smtClean="0"/>
              <a:t>?“</a:t>
            </a:r>
          </a:p>
          <a:p>
            <a:pPr marL="457200" indent="-457200">
              <a:lnSpc>
                <a:spcPct val="150000"/>
              </a:lnSpc>
              <a:buFont typeface="+mj-lt"/>
              <a:buAutoNum type="alphaLcPeriod"/>
            </a:pPr>
            <a:r>
              <a:rPr lang="de-DE" sz="2000" dirty="0" smtClean="0"/>
              <a:t>Fragen </a:t>
            </a:r>
            <a:r>
              <a:rPr lang="de-DE" sz="2000" dirty="0"/>
              <a:t>zu einem individuellen Problem im Unterricht oder mit einer </a:t>
            </a:r>
            <a:r>
              <a:rPr lang="de-DE" sz="2000" dirty="0" smtClean="0"/>
              <a:t>Lehrkraft</a:t>
            </a:r>
          </a:p>
          <a:p>
            <a:pPr marL="457200" indent="-457200">
              <a:lnSpc>
                <a:spcPct val="150000"/>
              </a:lnSpc>
              <a:buFont typeface="+mj-lt"/>
              <a:buAutoNum type="alphaLcPeriod"/>
            </a:pPr>
            <a:r>
              <a:rPr lang="de-DE" sz="2000" dirty="0"/>
              <a:t>Fragen zu allgemeinen Belangen der Klasse/Lerngruppe oder </a:t>
            </a:r>
            <a:r>
              <a:rPr lang="de-DE" sz="2000" dirty="0" smtClean="0"/>
              <a:t>Schule</a:t>
            </a:r>
          </a:p>
          <a:p>
            <a:pPr marL="457200" indent="-457200">
              <a:lnSpc>
                <a:spcPct val="150000"/>
              </a:lnSpc>
              <a:buFont typeface="+mj-lt"/>
              <a:buAutoNum type="alphaLcPeriod"/>
            </a:pPr>
            <a:r>
              <a:rPr lang="de-DE" sz="2000" dirty="0"/>
              <a:t>Fragen zur (schulischen) Entwicklung des Kindes, z. B. Pubertät, Schulängste</a:t>
            </a:r>
          </a:p>
          <a:p>
            <a:pPr>
              <a:lnSpc>
                <a:spcPct val="150000"/>
              </a:lnSpc>
            </a:pPr>
            <a:endParaRPr lang="de-DE" dirty="0"/>
          </a:p>
        </p:txBody>
      </p:sp>
    </p:spTree>
    <p:extLst>
      <p:ext uri="{BB962C8B-B14F-4D97-AF65-F5344CB8AC3E}">
        <p14:creationId xmlns:p14="http://schemas.microsoft.com/office/powerpoint/2010/main" val="24395009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txBox="1">
            <a:spLocks noGrp="1"/>
          </p:cNvSpPr>
          <p:nvPr/>
        </p:nvSpPr>
        <p:spPr>
          <a:xfrm>
            <a:off x="3124200" y="6356350"/>
            <a:ext cx="2895600" cy="365125"/>
          </a:xfrm>
          <a:prstGeom prst="rect">
            <a:avLst/>
          </a:prstGeom>
          <a:noFill/>
        </p:spPr>
        <p:txBody>
          <a:bodyPr anchor="ctr"/>
          <a:lstStyle/>
          <a:p>
            <a:pPr algn="ctr">
              <a:defRPr/>
            </a:pPr>
            <a:endParaRPr lang="de-DE" sz="1200">
              <a:solidFill>
                <a:prstClr val="black">
                  <a:tint val="75000"/>
                </a:prstClr>
              </a:solidFill>
            </a:endParaRPr>
          </a:p>
        </p:txBody>
      </p:sp>
      <p:sp>
        <p:nvSpPr>
          <p:cNvPr id="3" name="Foliennummernplatzhalter 2"/>
          <p:cNvSpPr>
            <a:spLocks noGrp="1"/>
          </p:cNvSpPr>
          <p:nvPr>
            <p:ph type="sldNum" sz="quarter" idx="12"/>
          </p:nvPr>
        </p:nvSpPr>
        <p:spPr/>
        <p:txBody>
          <a:bodyPr/>
          <a:lstStyle/>
          <a:p>
            <a:fld id="{6D663DFF-A2E3-4A2E-86A5-6066A91FDB09}" type="slidenum">
              <a:rPr lang="de-DE" smtClean="0"/>
              <a:t>32</a:t>
            </a:fld>
            <a:endParaRPr lang="de-DE"/>
          </a:p>
        </p:txBody>
      </p:sp>
      <p:sp>
        <p:nvSpPr>
          <p:cNvPr id="4" name="Textfeld 3"/>
          <p:cNvSpPr txBox="1"/>
          <p:nvPr/>
        </p:nvSpPr>
        <p:spPr>
          <a:xfrm>
            <a:off x="251520" y="1124744"/>
            <a:ext cx="8640960" cy="6001643"/>
          </a:xfrm>
          <a:prstGeom prst="rect">
            <a:avLst/>
          </a:prstGeom>
          <a:noFill/>
        </p:spPr>
        <p:txBody>
          <a:bodyPr wrap="square" rtlCol="0">
            <a:spAutoFit/>
          </a:bodyPr>
          <a:lstStyle/>
          <a:p>
            <a:pPr>
              <a:lnSpc>
                <a:spcPct val="150000"/>
              </a:lnSpc>
            </a:pPr>
            <a:r>
              <a:rPr lang="de-DE" sz="2000" b="1" dirty="0" smtClean="0"/>
              <a:t>a) Fragen </a:t>
            </a:r>
            <a:r>
              <a:rPr lang="de-DE" sz="2000" b="1" dirty="0"/>
              <a:t>zu einem individuellen Problem im Unterricht oder </a:t>
            </a:r>
            <a:r>
              <a:rPr lang="de-DE" sz="2000" b="1" dirty="0" smtClean="0"/>
              <a:t>mit </a:t>
            </a:r>
            <a:r>
              <a:rPr lang="de-DE" sz="2000" b="1" dirty="0"/>
              <a:t>einer </a:t>
            </a:r>
            <a:r>
              <a:rPr lang="de-DE" sz="2000" b="1" dirty="0" smtClean="0"/>
              <a:t>Lehrkraft</a:t>
            </a:r>
          </a:p>
          <a:p>
            <a:pPr marL="285750" indent="-285750">
              <a:lnSpc>
                <a:spcPct val="150000"/>
              </a:lnSpc>
              <a:buFontTx/>
              <a:buChar char="-"/>
            </a:pPr>
            <a:r>
              <a:rPr lang="de-DE" sz="2000" dirty="0" smtClean="0"/>
              <a:t>Ratsam ist zunächst das direkte </a:t>
            </a:r>
            <a:r>
              <a:rPr lang="de-DE" sz="2000" dirty="0"/>
              <a:t>Gespräch mit der entsprechenden </a:t>
            </a:r>
            <a:r>
              <a:rPr lang="de-DE" sz="2000" dirty="0" smtClean="0"/>
              <a:t>(Fach-)Lehrkraft. </a:t>
            </a:r>
          </a:p>
          <a:p>
            <a:pPr marL="285750" indent="-285750">
              <a:lnSpc>
                <a:spcPct val="150000"/>
              </a:lnSpc>
              <a:buFontTx/>
              <a:buChar char="-"/>
            </a:pPr>
            <a:r>
              <a:rPr lang="de-DE" sz="2000" dirty="0" smtClean="0"/>
              <a:t>Sollten </a:t>
            </a:r>
            <a:r>
              <a:rPr lang="de-DE" sz="2000" dirty="0"/>
              <a:t>die Fragen nicht geklärt werden, sollte ein Gespräch mit der Klassenlehrerin oder dem Klassenlehrer (oder Klassenlehrerteam), ggf. auch mit der Beratungslehrerin oder dem Beratungslehrer oder einer Elternvertretung erfolgen. </a:t>
            </a:r>
            <a:endParaRPr lang="de-DE" sz="2000" dirty="0" smtClean="0"/>
          </a:p>
          <a:p>
            <a:pPr marL="285750" indent="-285750">
              <a:lnSpc>
                <a:spcPct val="150000"/>
              </a:lnSpc>
              <a:buFontTx/>
              <a:buChar char="-"/>
            </a:pPr>
            <a:r>
              <a:rPr lang="de-DE" sz="2000" dirty="0" smtClean="0"/>
              <a:t>Wenn </a:t>
            </a:r>
            <a:r>
              <a:rPr lang="de-DE" sz="2000" dirty="0"/>
              <a:t>auch dieses Gespräch nicht zufriedenstellend verläuft, könnte der Schritt zur Schulleitung oder Abteilungsleitung eingeleitet werden, ggf. auch mit Unterstützung einer Elternvertretung.</a:t>
            </a:r>
            <a:endParaRPr lang="de-DE" sz="2000" b="1" dirty="0"/>
          </a:p>
          <a:p>
            <a:pPr>
              <a:lnSpc>
                <a:spcPct val="150000"/>
              </a:lnSpc>
            </a:pPr>
            <a:endParaRPr lang="de-DE" b="1" dirty="0" smtClean="0"/>
          </a:p>
          <a:p>
            <a:pPr>
              <a:lnSpc>
                <a:spcPct val="150000"/>
              </a:lnSpc>
            </a:pPr>
            <a:endParaRPr lang="de-DE" dirty="0"/>
          </a:p>
        </p:txBody>
      </p:sp>
    </p:spTree>
    <p:extLst>
      <p:ext uri="{BB962C8B-B14F-4D97-AF65-F5344CB8AC3E}">
        <p14:creationId xmlns:p14="http://schemas.microsoft.com/office/powerpoint/2010/main" val="41746928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txBox="1">
            <a:spLocks noGrp="1"/>
          </p:cNvSpPr>
          <p:nvPr/>
        </p:nvSpPr>
        <p:spPr>
          <a:xfrm>
            <a:off x="3124200" y="6356350"/>
            <a:ext cx="2895600" cy="365125"/>
          </a:xfrm>
          <a:prstGeom prst="rect">
            <a:avLst/>
          </a:prstGeom>
          <a:noFill/>
        </p:spPr>
        <p:txBody>
          <a:bodyPr anchor="ctr"/>
          <a:lstStyle/>
          <a:p>
            <a:pPr algn="ctr">
              <a:defRPr/>
            </a:pPr>
            <a:endParaRPr lang="de-DE" sz="1200">
              <a:solidFill>
                <a:prstClr val="black">
                  <a:tint val="75000"/>
                </a:prstClr>
              </a:solidFill>
            </a:endParaRPr>
          </a:p>
        </p:txBody>
      </p:sp>
      <p:sp>
        <p:nvSpPr>
          <p:cNvPr id="3" name="Foliennummernplatzhalter 2"/>
          <p:cNvSpPr>
            <a:spLocks noGrp="1"/>
          </p:cNvSpPr>
          <p:nvPr>
            <p:ph type="sldNum" sz="quarter" idx="12"/>
          </p:nvPr>
        </p:nvSpPr>
        <p:spPr/>
        <p:txBody>
          <a:bodyPr/>
          <a:lstStyle/>
          <a:p>
            <a:fld id="{6D663DFF-A2E3-4A2E-86A5-6066A91FDB09}" type="slidenum">
              <a:rPr lang="de-DE" smtClean="0"/>
              <a:t>33</a:t>
            </a:fld>
            <a:endParaRPr lang="de-DE"/>
          </a:p>
        </p:txBody>
      </p:sp>
      <p:sp>
        <p:nvSpPr>
          <p:cNvPr id="4" name="Textfeld 3"/>
          <p:cNvSpPr txBox="1"/>
          <p:nvPr/>
        </p:nvSpPr>
        <p:spPr>
          <a:xfrm>
            <a:off x="179512" y="1225689"/>
            <a:ext cx="10297144" cy="5632311"/>
          </a:xfrm>
          <a:prstGeom prst="rect">
            <a:avLst/>
          </a:prstGeom>
          <a:noFill/>
        </p:spPr>
        <p:txBody>
          <a:bodyPr wrap="square" rtlCol="0">
            <a:spAutoFit/>
          </a:bodyPr>
          <a:lstStyle/>
          <a:p>
            <a:pPr>
              <a:lnSpc>
                <a:spcPct val="150000"/>
              </a:lnSpc>
            </a:pPr>
            <a:r>
              <a:rPr lang="de-DE" sz="2000" b="1" dirty="0" smtClean="0"/>
              <a:t>1. Gespräch </a:t>
            </a:r>
            <a:r>
              <a:rPr lang="de-DE" sz="2000" b="1" dirty="0"/>
              <a:t>mit dem eigenen </a:t>
            </a:r>
            <a:r>
              <a:rPr lang="de-DE" sz="2000" b="1" dirty="0" smtClean="0"/>
              <a:t>Kind</a:t>
            </a:r>
          </a:p>
          <a:p>
            <a:pPr marL="800100" lvl="1" indent="-342900">
              <a:lnSpc>
                <a:spcPct val="150000"/>
              </a:lnSpc>
              <a:buFont typeface="Courier New" panose="02070309020205020404" pitchFamily="49" charset="0"/>
              <a:buChar char="o"/>
            </a:pPr>
            <a:r>
              <a:rPr lang="de-DE" sz="2000" dirty="0" smtClean="0"/>
              <a:t>Vorfall besprechen</a:t>
            </a:r>
          </a:p>
          <a:p>
            <a:pPr marL="800100" lvl="1" indent="-342900">
              <a:lnSpc>
                <a:spcPct val="150000"/>
              </a:lnSpc>
              <a:buFont typeface="Courier New" panose="02070309020205020404" pitchFamily="49" charset="0"/>
              <a:buChar char="o"/>
            </a:pPr>
            <a:r>
              <a:rPr lang="de-DE" sz="2000" dirty="0" smtClean="0"/>
              <a:t>Sicht des Kindes einholen</a:t>
            </a:r>
          </a:p>
          <a:p>
            <a:pPr lvl="1">
              <a:lnSpc>
                <a:spcPct val="150000"/>
              </a:lnSpc>
            </a:pPr>
            <a:endParaRPr lang="de-DE" sz="2000" dirty="0"/>
          </a:p>
          <a:p>
            <a:pPr lvl="4">
              <a:lnSpc>
                <a:spcPct val="150000"/>
              </a:lnSpc>
            </a:pPr>
            <a:r>
              <a:rPr lang="de-DE" sz="2000" b="1" dirty="0" smtClean="0"/>
              <a:t>2. Gespräch </a:t>
            </a:r>
            <a:r>
              <a:rPr lang="de-DE" sz="2000" b="1" dirty="0"/>
              <a:t>mit der betroffenen </a:t>
            </a:r>
            <a:r>
              <a:rPr lang="de-DE" sz="2000" b="1" dirty="0" smtClean="0"/>
              <a:t>Lehrkraft</a:t>
            </a:r>
          </a:p>
          <a:p>
            <a:pPr marL="2743200" lvl="5" indent="-457200">
              <a:lnSpc>
                <a:spcPct val="150000"/>
              </a:lnSpc>
              <a:buFont typeface="Courier New" panose="02070309020205020404" pitchFamily="49" charset="0"/>
              <a:buChar char="o"/>
            </a:pPr>
            <a:r>
              <a:rPr lang="de-DE" sz="2000" dirty="0" smtClean="0"/>
              <a:t>Gespräch vorbereiten</a:t>
            </a:r>
          </a:p>
          <a:p>
            <a:pPr marL="2743200" lvl="5" indent="-457200">
              <a:lnSpc>
                <a:spcPct val="150000"/>
              </a:lnSpc>
              <a:buFont typeface="Courier New" panose="02070309020205020404" pitchFamily="49" charset="0"/>
              <a:buChar char="o"/>
            </a:pPr>
            <a:r>
              <a:rPr lang="de-DE" sz="2000" dirty="0" smtClean="0"/>
              <a:t>Ggf. Unterstützung hinzuziehen</a:t>
            </a:r>
          </a:p>
          <a:p>
            <a:pPr marL="2743200" lvl="5" indent="-457200">
              <a:lnSpc>
                <a:spcPct val="150000"/>
              </a:lnSpc>
              <a:buFont typeface="Courier New" panose="02070309020205020404" pitchFamily="49" charset="0"/>
              <a:buChar char="o"/>
            </a:pPr>
            <a:r>
              <a:rPr lang="de-DE" sz="2000" dirty="0" smtClean="0"/>
              <a:t>Im Falle einer Begleitung Lehrkraft vorab informieren</a:t>
            </a:r>
          </a:p>
          <a:p>
            <a:pPr lvl="5">
              <a:lnSpc>
                <a:spcPct val="150000"/>
              </a:lnSpc>
            </a:pPr>
            <a:r>
              <a:rPr lang="de-DE" sz="2000" dirty="0" smtClean="0"/>
              <a:t> </a:t>
            </a:r>
            <a:endParaRPr lang="de-DE" sz="2000" dirty="0"/>
          </a:p>
          <a:p>
            <a:pPr lvl="5">
              <a:lnSpc>
                <a:spcPct val="150000"/>
              </a:lnSpc>
            </a:pPr>
            <a:r>
              <a:rPr lang="de-DE" sz="2000" dirty="0" smtClean="0"/>
              <a:t>		</a:t>
            </a:r>
            <a:r>
              <a:rPr lang="de-DE" sz="2000" b="1" dirty="0" smtClean="0"/>
              <a:t>3.</a:t>
            </a:r>
            <a:r>
              <a:rPr lang="de-DE" sz="2000" dirty="0" smtClean="0"/>
              <a:t> </a:t>
            </a:r>
            <a:r>
              <a:rPr lang="de-DE" sz="2000" b="1" dirty="0" smtClean="0"/>
              <a:t>ggf. Gespräch </a:t>
            </a:r>
            <a:r>
              <a:rPr lang="de-DE" sz="2000" b="1" dirty="0"/>
              <a:t>mit der Schulleitung</a:t>
            </a:r>
          </a:p>
          <a:p>
            <a:pPr>
              <a:lnSpc>
                <a:spcPct val="150000"/>
              </a:lnSpc>
            </a:pPr>
            <a:endParaRPr lang="de-DE" sz="2000" b="1" dirty="0" smtClean="0"/>
          </a:p>
          <a:p>
            <a:pPr>
              <a:lnSpc>
                <a:spcPct val="150000"/>
              </a:lnSpc>
            </a:pPr>
            <a:endParaRPr lang="de-DE" sz="2000" b="1" dirty="0"/>
          </a:p>
        </p:txBody>
      </p:sp>
      <p:sp>
        <p:nvSpPr>
          <p:cNvPr id="6" name="Nach oben gekrümmter Pfeil 5"/>
          <p:cNvSpPr/>
          <p:nvPr/>
        </p:nvSpPr>
        <p:spPr>
          <a:xfrm rot="1647997">
            <a:off x="585136" y="2908054"/>
            <a:ext cx="1297411" cy="497902"/>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7" name="Nach oben gekrümmter Pfeil 6"/>
          <p:cNvSpPr/>
          <p:nvPr/>
        </p:nvSpPr>
        <p:spPr>
          <a:xfrm rot="2048322">
            <a:off x="2475494" y="5190314"/>
            <a:ext cx="1297411" cy="497902"/>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36525563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txBox="1">
            <a:spLocks noGrp="1"/>
          </p:cNvSpPr>
          <p:nvPr/>
        </p:nvSpPr>
        <p:spPr>
          <a:xfrm>
            <a:off x="3124200" y="6356350"/>
            <a:ext cx="2895600" cy="365125"/>
          </a:xfrm>
          <a:prstGeom prst="rect">
            <a:avLst/>
          </a:prstGeom>
          <a:noFill/>
        </p:spPr>
        <p:txBody>
          <a:bodyPr anchor="ctr"/>
          <a:lstStyle/>
          <a:p>
            <a:pPr algn="ctr">
              <a:defRPr/>
            </a:pPr>
            <a:endParaRPr lang="de-DE" sz="1200">
              <a:solidFill>
                <a:prstClr val="black">
                  <a:tint val="75000"/>
                </a:prstClr>
              </a:solidFill>
            </a:endParaRPr>
          </a:p>
        </p:txBody>
      </p:sp>
      <p:sp>
        <p:nvSpPr>
          <p:cNvPr id="3" name="Foliennummernplatzhalter 2"/>
          <p:cNvSpPr>
            <a:spLocks noGrp="1"/>
          </p:cNvSpPr>
          <p:nvPr>
            <p:ph type="sldNum" sz="quarter" idx="12"/>
          </p:nvPr>
        </p:nvSpPr>
        <p:spPr/>
        <p:txBody>
          <a:bodyPr/>
          <a:lstStyle/>
          <a:p>
            <a:fld id="{6D663DFF-A2E3-4A2E-86A5-6066A91FDB09}" type="slidenum">
              <a:rPr lang="de-DE" smtClean="0"/>
              <a:t>34</a:t>
            </a:fld>
            <a:endParaRPr lang="de-DE"/>
          </a:p>
        </p:txBody>
      </p:sp>
      <p:sp>
        <p:nvSpPr>
          <p:cNvPr id="4" name="Textfeld 3"/>
          <p:cNvSpPr txBox="1"/>
          <p:nvPr/>
        </p:nvSpPr>
        <p:spPr>
          <a:xfrm>
            <a:off x="222930" y="1124744"/>
            <a:ext cx="8892480" cy="4662815"/>
          </a:xfrm>
          <a:prstGeom prst="rect">
            <a:avLst/>
          </a:prstGeom>
          <a:noFill/>
        </p:spPr>
        <p:txBody>
          <a:bodyPr wrap="square" rtlCol="0">
            <a:spAutoFit/>
          </a:bodyPr>
          <a:lstStyle/>
          <a:p>
            <a:pPr>
              <a:lnSpc>
                <a:spcPct val="150000"/>
              </a:lnSpc>
            </a:pPr>
            <a:r>
              <a:rPr lang="de-DE" sz="2000" b="1" dirty="0" smtClean="0"/>
              <a:t>b) Fragen </a:t>
            </a:r>
            <a:r>
              <a:rPr lang="de-DE" sz="2000" b="1" dirty="0"/>
              <a:t>zu allgemeinen Belangen der Klasse/Lerngruppe oder Schule</a:t>
            </a:r>
          </a:p>
          <a:p>
            <a:pPr marL="285750" indent="-285750">
              <a:lnSpc>
                <a:spcPct val="150000"/>
              </a:lnSpc>
              <a:buFontTx/>
              <a:buChar char="-"/>
            </a:pPr>
            <a:r>
              <a:rPr lang="de-DE" sz="2000" dirty="0"/>
              <a:t>Geht es um allgemeine Probleme in der Klasse, sollte die Klassenlehrerin oder der Klassenlehrer und ggf. die Fachlehrkraft zunächst angesprochen werden. </a:t>
            </a:r>
            <a:endParaRPr lang="de-DE" sz="2000" dirty="0" smtClean="0"/>
          </a:p>
          <a:p>
            <a:pPr marL="285750" indent="-285750">
              <a:lnSpc>
                <a:spcPct val="150000"/>
              </a:lnSpc>
              <a:buFontTx/>
              <a:buChar char="-"/>
            </a:pPr>
            <a:r>
              <a:rPr lang="de-DE" sz="2000" dirty="0" smtClean="0"/>
              <a:t>Es </a:t>
            </a:r>
            <a:r>
              <a:rPr lang="de-DE" sz="2000" dirty="0"/>
              <a:t>besteht außerdem die Möglichkeit, sich an die Klassenpflegschaft zu wenden, falls immer noch Klärungsbedarf besteht. </a:t>
            </a:r>
            <a:endParaRPr lang="de-DE" sz="2000" dirty="0" smtClean="0"/>
          </a:p>
          <a:p>
            <a:pPr marL="285750" indent="-285750">
              <a:lnSpc>
                <a:spcPct val="150000"/>
              </a:lnSpc>
              <a:buFontTx/>
              <a:buChar char="-"/>
            </a:pPr>
            <a:r>
              <a:rPr lang="de-DE" sz="2000" dirty="0" smtClean="0"/>
              <a:t>Erst </a:t>
            </a:r>
            <a:r>
              <a:rPr lang="de-DE" sz="2000" dirty="0"/>
              <a:t>in einem letzten Schritt sollte man sich an die Schulleitung oder Abteilungsleitung, ggf. mit Unterstützung der Klassenpflegschaftsvertretung, wenden.</a:t>
            </a:r>
            <a:endParaRPr lang="de-DE" sz="2000" b="1" dirty="0" smtClean="0"/>
          </a:p>
          <a:p>
            <a:pPr>
              <a:lnSpc>
                <a:spcPct val="150000"/>
              </a:lnSpc>
            </a:pPr>
            <a:endParaRPr lang="de-DE" dirty="0"/>
          </a:p>
        </p:txBody>
      </p:sp>
    </p:spTree>
    <p:extLst>
      <p:ext uri="{BB962C8B-B14F-4D97-AF65-F5344CB8AC3E}">
        <p14:creationId xmlns:p14="http://schemas.microsoft.com/office/powerpoint/2010/main" val="37180178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txBox="1">
            <a:spLocks noGrp="1"/>
          </p:cNvSpPr>
          <p:nvPr/>
        </p:nvSpPr>
        <p:spPr>
          <a:xfrm>
            <a:off x="3124200" y="6356350"/>
            <a:ext cx="2895600" cy="365125"/>
          </a:xfrm>
          <a:prstGeom prst="rect">
            <a:avLst/>
          </a:prstGeom>
          <a:noFill/>
        </p:spPr>
        <p:txBody>
          <a:bodyPr anchor="ctr"/>
          <a:lstStyle/>
          <a:p>
            <a:pPr algn="ctr">
              <a:defRPr/>
            </a:pPr>
            <a:endParaRPr lang="de-DE" sz="1200">
              <a:solidFill>
                <a:prstClr val="black">
                  <a:tint val="75000"/>
                </a:prstClr>
              </a:solidFill>
            </a:endParaRPr>
          </a:p>
        </p:txBody>
      </p:sp>
      <p:sp>
        <p:nvSpPr>
          <p:cNvPr id="3" name="Foliennummernplatzhalter 2"/>
          <p:cNvSpPr>
            <a:spLocks noGrp="1"/>
          </p:cNvSpPr>
          <p:nvPr>
            <p:ph type="sldNum" sz="quarter" idx="12"/>
          </p:nvPr>
        </p:nvSpPr>
        <p:spPr/>
        <p:txBody>
          <a:bodyPr/>
          <a:lstStyle/>
          <a:p>
            <a:fld id="{6D663DFF-A2E3-4A2E-86A5-6066A91FDB09}" type="slidenum">
              <a:rPr lang="de-DE" smtClean="0"/>
              <a:t>35</a:t>
            </a:fld>
            <a:endParaRPr lang="de-DE"/>
          </a:p>
        </p:txBody>
      </p:sp>
      <p:sp>
        <p:nvSpPr>
          <p:cNvPr id="4" name="Textfeld 3"/>
          <p:cNvSpPr txBox="1"/>
          <p:nvPr/>
        </p:nvSpPr>
        <p:spPr>
          <a:xfrm>
            <a:off x="251520" y="1125668"/>
            <a:ext cx="8532440" cy="5586145"/>
          </a:xfrm>
          <a:prstGeom prst="rect">
            <a:avLst/>
          </a:prstGeom>
          <a:noFill/>
        </p:spPr>
        <p:txBody>
          <a:bodyPr wrap="square" rtlCol="0">
            <a:spAutoFit/>
          </a:bodyPr>
          <a:lstStyle/>
          <a:p>
            <a:pPr>
              <a:lnSpc>
                <a:spcPct val="150000"/>
              </a:lnSpc>
            </a:pPr>
            <a:r>
              <a:rPr lang="de-DE" sz="2000" b="1" dirty="0" smtClean="0"/>
              <a:t>c) Fragen </a:t>
            </a:r>
            <a:r>
              <a:rPr lang="de-DE" sz="2000" b="1" dirty="0"/>
              <a:t>zur (schulischen) Entwicklung des Kindes, z. B. Pubertät, </a:t>
            </a:r>
            <a:r>
              <a:rPr lang="de-DE" sz="2000" b="1" dirty="0" smtClean="0"/>
              <a:t>Schulängste</a:t>
            </a:r>
          </a:p>
          <a:p>
            <a:pPr marL="285750" indent="-285750">
              <a:lnSpc>
                <a:spcPct val="150000"/>
              </a:lnSpc>
              <a:buFontTx/>
              <a:buChar char="-"/>
            </a:pPr>
            <a:r>
              <a:rPr lang="de-DE" sz="2000" dirty="0" smtClean="0"/>
              <a:t>Beratung </a:t>
            </a:r>
            <a:r>
              <a:rPr lang="de-DE" sz="2000" dirty="0"/>
              <a:t>bei bspw. Lernschwierigkeiten, Verhaltensauffälligkeiten und psychosozialen Problemen ist Aufgabe aller Lehrerinnen und Lehrer (</a:t>
            </a:r>
            <a:r>
              <a:rPr lang="de-DE" sz="2000" dirty="0">
                <a:hlinkClick r:id="rId3"/>
              </a:rPr>
              <a:t>siehe 21-02 Nr. 4 ADO § 9</a:t>
            </a:r>
            <a:r>
              <a:rPr lang="de-DE" sz="2000" dirty="0"/>
              <a:t>). </a:t>
            </a:r>
            <a:endParaRPr lang="de-DE" sz="2000" dirty="0" smtClean="0"/>
          </a:p>
          <a:p>
            <a:pPr marL="285750" indent="-285750">
              <a:lnSpc>
                <a:spcPct val="150000"/>
              </a:lnSpc>
              <a:buFontTx/>
              <a:buChar char="-"/>
            </a:pPr>
            <a:r>
              <a:rPr lang="de-DE" sz="2000" dirty="0" smtClean="0"/>
              <a:t>Viele </a:t>
            </a:r>
            <a:r>
              <a:rPr lang="de-DE" sz="2000" dirty="0"/>
              <a:t>Schulen beauftragen Beratungslehrkräfte, wenn sie Bedarf nach einer Ergänzung oder Intensivierung der Beratungstätigkeit von Lehrkräften sehen. </a:t>
            </a:r>
            <a:endParaRPr lang="de-DE" sz="2000" dirty="0" smtClean="0"/>
          </a:p>
          <a:p>
            <a:pPr marL="285750" indent="-285750">
              <a:lnSpc>
                <a:spcPct val="150000"/>
              </a:lnSpc>
              <a:buFontTx/>
              <a:buChar char="-"/>
            </a:pPr>
            <a:r>
              <a:rPr lang="de-DE" sz="2000" dirty="0" smtClean="0"/>
              <a:t>Ob </a:t>
            </a:r>
            <a:r>
              <a:rPr lang="de-DE" sz="2000" dirty="0"/>
              <a:t>Beratungslehrerinnen oder -lehrer, Klassenlehrerinnen oder -lehrer, sie sollten die erste Anlaufstelle bei Fragen zur schulischen Entwicklung des Kindes sein</a:t>
            </a:r>
            <a:r>
              <a:rPr lang="de-DE" sz="2000" dirty="0" smtClean="0"/>
              <a:t>.</a:t>
            </a:r>
          </a:p>
          <a:p>
            <a:pPr marL="285750" indent="-285750">
              <a:lnSpc>
                <a:spcPct val="150000"/>
              </a:lnSpc>
              <a:buFontTx/>
              <a:buChar char="-"/>
            </a:pPr>
            <a:endParaRPr lang="de-DE" sz="800" dirty="0" smtClean="0"/>
          </a:p>
          <a:p>
            <a:pPr>
              <a:lnSpc>
                <a:spcPct val="150000"/>
              </a:lnSpc>
            </a:pPr>
            <a:r>
              <a:rPr lang="de-DE" sz="1000" dirty="0" smtClean="0"/>
              <a:t>(</a:t>
            </a:r>
            <a:r>
              <a:rPr lang="de-DE" sz="1000" dirty="0"/>
              <a:t>Quelle: vgl. Beilage zum Friedrich Jahresheft 2017 - Eltern: Liebe Eltern!? - Bausteine für eine erfolgreiche Zusammenarbeit)</a:t>
            </a:r>
          </a:p>
        </p:txBody>
      </p:sp>
    </p:spTree>
    <p:extLst>
      <p:ext uri="{BB962C8B-B14F-4D97-AF65-F5344CB8AC3E}">
        <p14:creationId xmlns:p14="http://schemas.microsoft.com/office/powerpoint/2010/main" val="1518171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txBox="1">
            <a:spLocks noGrp="1"/>
          </p:cNvSpPr>
          <p:nvPr/>
        </p:nvSpPr>
        <p:spPr>
          <a:xfrm>
            <a:off x="3124200" y="6356350"/>
            <a:ext cx="2895600" cy="365125"/>
          </a:xfrm>
          <a:prstGeom prst="rect">
            <a:avLst/>
          </a:prstGeom>
          <a:noFill/>
        </p:spPr>
        <p:txBody>
          <a:bodyPr anchor="ctr"/>
          <a:lstStyle/>
          <a:p>
            <a:pPr algn="ctr">
              <a:defRPr/>
            </a:pPr>
            <a:endParaRPr lang="de-DE" sz="1200">
              <a:solidFill>
                <a:prstClr val="black">
                  <a:tint val="75000"/>
                </a:prstClr>
              </a:solidFill>
            </a:endParaRPr>
          </a:p>
        </p:txBody>
      </p:sp>
      <p:sp>
        <p:nvSpPr>
          <p:cNvPr id="3" name="Textfeld 2"/>
          <p:cNvSpPr txBox="1"/>
          <p:nvPr/>
        </p:nvSpPr>
        <p:spPr>
          <a:xfrm>
            <a:off x="390454" y="1355351"/>
            <a:ext cx="8208912" cy="4708981"/>
          </a:xfrm>
          <a:prstGeom prst="rect">
            <a:avLst/>
          </a:prstGeom>
          <a:noFill/>
        </p:spPr>
        <p:txBody>
          <a:bodyPr wrap="square" rtlCol="0">
            <a:spAutoFit/>
          </a:bodyPr>
          <a:lstStyle/>
          <a:p>
            <a:pPr>
              <a:lnSpc>
                <a:spcPct val="150000"/>
              </a:lnSpc>
            </a:pPr>
            <a:r>
              <a:rPr lang="de-DE" sz="3200" b="1" dirty="0" smtClean="0"/>
              <a:t>Rhetorik – Die Kunst der Rede</a:t>
            </a:r>
          </a:p>
          <a:p>
            <a:pPr>
              <a:lnSpc>
                <a:spcPct val="150000"/>
              </a:lnSpc>
            </a:pPr>
            <a:endParaRPr lang="de-DE" sz="800" dirty="0" smtClean="0"/>
          </a:p>
          <a:p>
            <a:pPr>
              <a:lnSpc>
                <a:spcPct val="150000"/>
              </a:lnSpc>
            </a:pPr>
            <a:r>
              <a:rPr lang="de-DE" sz="2000" dirty="0" smtClean="0"/>
              <a:t>„Sprechen</a:t>
            </a:r>
            <a:r>
              <a:rPr lang="de-DE" sz="2000" dirty="0"/>
              <a:t>, um eine </a:t>
            </a:r>
            <a:r>
              <a:rPr lang="de-DE" sz="2000" b="1" dirty="0"/>
              <a:t>Wirkung auf andere zu erzielen</a:t>
            </a:r>
            <a:r>
              <a:rPr lang="de-DE" sz="2000" dirty="0"/>
              <a:t>, </a:t>
            </a:r>
            <a:endParaRPr lang="de-DE" sz="2000" dirty="0" smtClean="0"/>
          </a:p>
          <a:p>
            <a:pPr>
              <a:lnSpc>
                <a:spcPct val="150000"/>
              </a:lnSpc>
            </a:pPr>
            <a:r>
              <a:rPr lang="de-DE" sz="2000" dirty="0" smtClean="0"/>
              <a:t>um </a:t>
            </a:r>
            <a:r>
              <a:rPr lang="de-DE" sz="2000" dirty="0"/>
              <a:t>andere zu beeinflussen, um </a:t>
            </a:r>
            <a:r>
              <a:rPr lang="de-DE" sz="2000" b="1" dirty="0"/>
              <a:t>Ziele zu erreichen</a:t>
            </a:r>
            <a:r>
              <a:rPr lang="de-DE" sz="2000" dirty="0"/>
              <a:t>, </a:t>
            </a:r>
            <a:endParaRPr lang="de-DE" sz="2000" dirty="0" smtClean="0"/>
          </a:p>
          <a:p>
            <a:pPr>
              <a:lnSpc>
                <a:spcPct val="150000"/>
              </a:lnSpc>
            </a:pPr>
            <a:r>
              <a:rPr lang="de-DE" sz="2000" dirty="0" smtClean="0"/>
              <a:t>ist </a:t>
            </a:r>
            <a:r>
              <a:rPr lang="de-DE" sz="2000" dirty="0"/>
              <a:t>seit der Antike das Wesen der </a:t>
            </a:r>
            <a:r>
              <a:rPr lang="de-DE" sz="2000" dirty="0" smtClean="0"/>
              <a:t>Rhetorik… Die </a:t>
            </a:r>
            <a:r>
              <a:rPr lang="de-DE" sz="2000" dirty="0"/>
              <a:t>Theorie der Redekunst und die Praxis der Beredsamkeit waren in der Antike feste Bestandteile des öffentlichen Lebens und auch des Bildungswesens. Rhetorik wurde als Handwerkszeug verstanden, das den Intellekt und die Ästhetik anspricht – aber unabhängig von Begabung, Intuition oder Kreativität erlernbar ist</a:t>
            </a:r>
            <a:r>
              <a:rPr lang="de-DE" sz="2000" dirty="0" smtClean="0"/>
              <a:t>.“ </a:t>
            </a:r>
            <a:r>
              <a:rPr lang="de-DE" sz="1000" dirty="0"/>
              <a:t>(Quelle: https://rhetorik-online.de/rhetorik</a:t>
            </a:r>
            <a:r>
              <a:rPr lang="de-DE" sz="1000" dirty="0" smtClean="0"/>
              <a:t>/)</a:t>
            </a:r>
            <a:r>
              <a:rPr lang="de-DE" sz="1000" dirty="0"/>
              <a:t> </a:t>
            </a:r>
          </a:p>
        </p:txBody>
      </p:sp>
      <p:sp>
        <p:nvSpPr>
          <p:cNvPr id="2" name="Foliennummernplatzhalter 1"/>
          <p:cNvSpPr>
            <a:spLocks noGrp="1"/>
          </p:cNvSpPr>
          <p:nvPr>
            <p:ph type="sldNum" sz="quarter" idx="12"/>
          </p:nvPr>
        </p:nvSpPr>
        <p:spPr/>
        <p:txBody>
          <a:bodyPr/>
          <a:lstStyle/>
          <a:p>
            <a:fld id="{12F77B21-E784-4EF7-B504-B2EB4CA74F6A}" type="slidenum">
              <a:rPr lang="de-DE" smtClean="0"/>
              <a:t>36</a:t>
            </a:fld>
            <a:endParaRPr lang="de-DE"/>
          </a:p>
        </p:txBody>
      </p: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5150" y="1355351"/>
            <a:ext cx="1944216" cy="1296144"/>
          </a:xfrm>
          <a:prstGeom prst="rect">
            <a:avLst/>
          </a:prstGeom>
        </p:spPr>
      </p:pic>
      <p:sp>
        <p:nvSpPr>
          <p:cNvPr id="6" name="Textfeld 5"/>
          <p:cNvSpPr txBox="1"/>
          <p:nvPr/>
        </p:nvSpPr>
        <p:spPr>
          <a:xfrm>
            <a:off x="7414361" y="2689782"/>
            <a:ext cx="1218603" cy="215444"/>
          </a:xfrm>
          <a:prstGeom prst="rect">
            <a:avLst/>
          </a:prstGeom>
          <a:noFill/>
        </p:spPr>
        <p:txBody>
          <a:bodyPr wrap="none" rtlCol="0">
            <a:spAutoFit/>
          </a:bodyPr>
          <a:lstStyle/>
          <a:p>
            <a:r>
              <a:rPr lang="de-DE" sz="800" dirty="0"/>
              <a:t>Quelle: QUA-LiS </a:t>
            </a:r>
            <a:r>
              <a:rPr lang="de-DE" sz="800" dirty="0" smtClean="0"/>
              <a:t>NRW</a:t>
            </a:r>
            <a:endParaRPr lang="de-DE" dirty="0"/>
          </a:p>
        </p:txBody>
      </p:sp>
    </p:spTree>
    <p:extLst>
      <p:ext uri="{BB962C8B-B14F-4D97-AF65-F5344CB8AC3E}">
        <p14:creationId xmlns:p14="http://schemas.microsoft.com/office/powerpoint/2010/main" val="39124070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txBox="1">
            <a:spLocks noGrp="1"/>
          </p:cNvSpPr>
          <p:nvPr/>
        </p:nvSpPr>
        <p:spPr>
          <a:xfrm>
            <a:off x="3124200" y="6356350"/>
            <a:ext cx="2895600" cy="365125"/>
          </a:xfrm>
          <a:prstGeom prst="rect">
            <a:avLst/>
          </a:prstGeom>
          <a:noFill/>
        </p:spPr>
        <p:txBody>
          <a:bodyPr anchor="ctr"/>
          <a:lstStyle/>
          <a:p>
            <a:pPr algn="ctr">
              <a:defRPr/>
            </a:pPr>
            <a:endParaRPr lang="de-DE" sz="1200">
              <a:solidFill>
                <a:prstClr val="black">
                  <a:tint val="75000"/>
                </a:prstClr>
              </a:solidFill>
            </a:endParaRPr>
          </a:p>
        </p:txBody>
      </p:sp>
      <p:sp>
        <p:nvSpPr>
          <p:cNvPr id="3" name="Textfeld 2"/>
          <p:cNvSpPr txBox="1"/>
          <p:nvPr/>
        </p:nvSpPr>
        <p:spPr>
          <a:xfrm>
            <a:off x="467544" y="1124744"/>
            <a:ext cx="7560840" cy="4708981"/>
          </a:xfrm>
          <a:prstGeom prst="rect">
            <a:avLst/>
          </a:prstGeom>
          <a:noFill/>
        </p:spPr>
        <p:txBody>
          <a:bodyPr wrap="square" rtlCol="0">
            <a:spAutoFit/>
          </a:bodyPr>
          <a:lstStyle/>
          <a:p>
            <a:pPr>
              <a:lnSpc>
                <a:spcPct val="150000"/>
              </a:lnSpc>
            </a:pPr>
            <a:r>
              <a:rPr lang="de-DE" sz="2000" b="1" dirty="0" smtClean="0"/>
              <a:t>Rhetorik bedeutet</a:t>
            </a:r>
          </a:p>
          <a:p>
            <a:pPr marL="342900" indent="-342900">
              <a:lnSpc>
                <a:spcPct val="150000"/>
              </a:lnSpc>
              <a:buFont typeface="Arial" panose="020B0604020202020204" pitchFamily="34" charset="0"/>
              <a:buChar char="•"/>
            </a:pPr>
            <a:r>
              <a:rPr lang="de-DE" sz="2000" dirty="0" smtClean="0"/>
              <a:t>die Fähigkeit zu besitzen, Absichten sprachlich überzeugend vertreten zu können,</a:t>
            </a:r>
          </a:p>
          <a:p>
            <a:pPr marL="342900" indent="-342900">
              <a:lnSpc>
                <a:spcPct val="150000"/>
              </a:lnSpc>
              <a:buFont typeface="Arial" panose="020B0604020202020204" pitchFamily="34" charset="0"/>
              <a:buChar char="•"/>
            </a:pPr>
            <a:r>
              <a:rPr lang="de-DE" sz="2000" dirty="0" smtClean="0"/>
              <a:t>um das Denken oder Handeln der Zuhörerinnen und Zuhörer zu beeinflussen.</a:t>
            </a:r>
          </a:p>
          <a:p>
            <a:pPr>
              <a:lnSpc>
                <a:spcPct val="150000"/>
              </a:lnSpc>
            </a:pPr>
            <a:endParaRPr lang="de-DE" sz="2000" dirty="0" smtClean="0"/>
          </a:p>
          <a:p>
            <a:pPr>
              <a:lnSpc>
                <a:spcPct val="150000"/>
              </a:lnSpc>
            </a:pPr>
            <a:r>
              <a:rPr lang="de-DE" sz="2000" b="1" dirty="0" smtClean="0"/>
              <a:t>Die </a:t>
            </a:r>
            <a:r>
              <a:rPr lang="de-DE" sz="2000" b="1" dirty="0"/>
              <a:t>moderne </a:t>
            </a:r>
            <a:r>
              <a:rPr lang="de-DE" sz="2000" b="1" dirty="0" smtClean="0"/>
              <a:t>Rhetorik</a:t>
            </a:r>
          </a:p>
          <a:p>
            <a:pPr marL="342900" indent="-342900">
              <a:lnSpc>
                <a:spcPct val="150000"/>
              </a:lnSpc>
              <a:buFont typeface="Arial" panose="020B0604020202020204" pitchFamily="34" charset="0"/>
              <a:buChar char="•"/>
            </a:pPr>
            <a:r>
              <a:rPr lang="de-DE" sz="2000" dirty="0" smtClean="0"/>
              <a:t>vollzieht </a:t>
            </a:r>
            <a:r>
              <a:rPr lang="de-DE" sz="2000" dirty="0"/>
              <a:t>sich auf der Basis einer Kommunikation auf Augenhöhe und einer gesunden Balance von dem „WAS“  und „WIE“ etwas gesagt </a:t>
            </a:r>
            <a:r>
              <a:rPr lang="de-DE" sz="2000" dirty="0" smtClean="0"/>
              <a:t>wird.</a:t>
            </a:r>
          </a:p>
        </p:txBody>
      </p:sp>
      <p:sp>
        <p:nvSpPr>
          <p:cNvPr id="2" name="Foliennummernplatzhalter 1"/>
          <p:cNvSpPr>
            <a:spLocks noGrp="1"/>
          </p:cNvSpPr>
          <p:nvPr>
            <p:ph type="sldNum" sz="quarter" idx="12"/>
          </p:nvPr>
        </p:nvSpPr>
        <p:spPr/>
        <p:txBody>
          <a:bodyPr/>
          <a:lstStyle/>
          <a:p>
            <a:fld id="{12F77B21-E784-4EF7-B504-B2EB4CA74F6A}" type="slidenum">
              <a:rPr lang="de-DE" smtClean="0"/>
              <a:t>37</a:t>
            </a:fld>
            <a:endParaRPr lang="de-DE"/>
          </a:p>
        </p:txBody>
      </p:sp>
    </p:spTree>
    <p:extLst>
      <p:ext uri="{BB962C8B-B14F-4D97-AF65-F5344CB8AC3E}">
        <p14:creationId xmlns:p14="http://schemas.microsoft.com/office/powerpoint/2010/main" val="863016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txBox="1">
            <a:spLocks noGrp="1"/>
          </p:cNvSpPr>
          <p:nvPr/>
        </p:nvSpPr>
        <p:spPr>
          <a:xfrm>
            <a:off x="3124200" y="6356350"/>
            <a:ext cx="2895600" cy="365125"/>
          </a:xfrm>
          <a:prstGeom prst="rect">
            <a:avLst/>
          </a:prstGeom>
          <a:noFill/>
        </p:spPr>
        <p:txBody>
          <a:bodyPr anchor="ctr"/>
          <a:lstStyle/>
          <a:p>
            <a:pPr algn="ctr">
              <a:defRPr/>
            </a:pPr>
            <a:endParaRPr lang="de-DE" sz="1200">
              <a:solidFill>
                <a:prstClr val="black">
                  <a:tint val="75000"/>
                </a:prstClr>
              </a:solidFill>
            </a:endParaRPr>
          </a:p>
        </p:txBody>
      </p:sp>
      <p:sp>
        <p:nvSpPr>
          <p:cNvPr id="2" name="Foliennummernplatzhalter 1"/>
          <p:cNvSpPr>
            <a:spLocks noGrp="1"/>
          </p:cNvSpPr>
          <p:nvPr>
            <p:ph type="sldNum" sz="quarter" idx="12"/>
          </p:nvPr>
        </p:nvSpPr>
        <p:spPr/>
        <p:txBody>
          <a:bodyPr/>
          <a:lstStyle/>
          <a:p>
            <a:fld id="{12F77B21-E784-4EF7-B504-B2EB4CA74F6A}" type="slidenum">
              <a:rPr lang="de-DE" smtClean="0"/>
              <a:t>38</a:t>
            </a:fld>
            <a:endParaRPr lang="de-DE"/>
          </a:p>
        </p:txBody>
      </p:sp>
      <p:sp>
        <p:nvSpPr>
          <p:cNvPr id="4" name="Gleichschenkliges Dreieck 3"/>
          <p:cNvSpPr/>
          <p:nvPr/>
        </p:nvSpPr>
        <p:spPr>
          <a:xfrm>
            <a:off x="2771799" y="2321579"/>
            <a:ext cx="3744416" cy="2808312"/>
          </a:xfrm>
          <a:prstGeom prst="triangle">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dirty="0"/>
          </a:p>
        </p:txBody>
      </p:sp>
      <p:sp>
        <p:nvSpPr>
          <p:cNvPr id="6" name="Textfeld 5"/>
          <p:cNvSpPr txBox="1"/>
          <p:nvPr/>
        </p:nvSpPr>
        <p:spPr>
          <a:xfrm>
            <a:off x="238753" y="4773345"/>
            <a:ext cx="2730782" cy="830997"/>
          </a:xfrm>
          <a:prstGeom prst="rect">
            <a:avLst/>
          </a:prstGeom>
          <a:noFill/>
        </p:spPr>
        <p:txBody>
          <a:bodyPr wrap="square" rtlCol="0">
            <a:spAutoFit/>
          </a:bodyPr>
          <a:lstStyle/>
          <a:p>
            <a:pPr algn="ctr"/>
            <a:r>
              <a:rPr lang="de-DE" sz="1600" u="sng" dirty="0" smtClean="0"/>
              <a:t>Pathos: </a:t>
            </a:r>
          </a:p>
          <a:p>
            <a:pPr algn="ctr"/>
            <a:r>
              <a:rPr lang="de-DE" sz="1600" dirty="0" smtClean="0"/>
              <a:t>Die emotionale </a:t>
            </a:r>
          </a:p>
          <a:p>
            <a:pPr algn="ctr"/>
            <a:r>
              <a:rPr lang="de-DE" sz="1600" dirty="0" smtClean="0"/>
              <a:t>Verbindung zum Publikum</a:t>
            </a:r>
            <a:endParaRPr lang="de-DE" sz="1600" dirty="0"/>
          </a:p>
        </p:txBody>
      </p:sp>
      <p:sp>
        <p:nvSpPr>
          <p:cNvPr id="7" name="Textfeld 6"/>
          <p:cNvSpPr txBox="1"/>
          <p:nvPr/>
        </p:nvSpPr>
        <p:spPr>
          <a:xfrm>
            <a:off x="3526502" y="1169741"/>
            <a:ext cx="2235009" cy="1077218"/>
          </a:xfrm>
          <a:prstGeom prst="rect">
            <a:avLst/>
          </a:prstGeom>
          <a:noFill/>
        </p:spPr>
        <p:txBody>
          <a:bodyPr wrap="square" rtlCol="0">
            <a:spAutoFit/>
          </a:bodyPr>
          <a:lstStyle/>
          <a:p>
            <a:pPr algn="ctr"/>
            <a:r>
              <a:rPr lang="de-DE" sz="1600" u="sng" dirty="0" smtClean="0"/>
              <a:t>Logos: </a:t>
            </a:r>
          </a:p>
          <a:p>
            <a:pPr algn="ctr"/>
            <a:r>
              <a:rPr lang="de-DE" sz="1600" dirty="0" smtClean="0"/>
              <a:t>Die Argumente/Inhalte („</a:t>
            </a:r>
            <a:r>
              <a:rPr lang="de-DE" sz="1600" dirty="0"/>
              <a:t>D</a:t>
            </a:r>
            <a:r>
              <a:rPr lang="de-DE" sz="1600" dirty="0" smtClean="0"/>
              <a:t>aten, Zahlen, Fakten“)</a:t>
            </a:r>
            <a:endParaRPr lang="de-DE" sz="1600" dirty="0"/>
          </a:p>
        </p:txBody>
      </p:sp>
      <p:sp>
        <p:nvSpPr>
          <p:cNvPr id="9" name="Textfeld 8"/>
          <p:cNvSpPr txBox="1"/>
          <p:nvPr/>
        </p:nvSpPr>
        <p:spPr>
          <a:xfrm>
            <a:off x="3707903" y="3573016"/>
            <a:ext cx="1872208" cy="1200329"/>
          </a:xfrm>
          <a:prstGeom prst="rect">
            <a:avLst/>
          </a:prstGeom>
          <a:noFill/>
        </p:spPr>
        <p:txBody>
          <a:bodyPr wrap="square" rtlCol="0">
            <a:spAutoFit/>
          </a:bodyPr>
          <a:lstStyle/>
          <a:p>
            <a:pPr algn="ctr"/>
            <a:r>
              <a:rPr lang="de-DE" b="1" dirty="0" smtClean="0"/>
              <a:t>„Rhetorisches Dreieck“ </a:t>
            </a:r>
          </a:p>
          <a:p>
            <a:pPr algn="ctr"/>
            <a:r>
              <a:rPr lang="de-DE" b="1" dirty="0" smtClean="0"/>
              <a:t>nach Aristoteles</a:t>
            </a:r>
            <a:endParaRPr lang="de-DE" b="1" dirty="0"/>
          </a:p>
        </p:txBody>
      </p:sp>
      <p:sp>
        <p:nvSpPr>
          <p:cNvPr id="10" name="Textfeld 9"/>
          <p:cNvSpPr txBox="1"/>
          <p:nvPr/>
        </p:nvSpPr>
        <p:spPr>
          <a:xfrm>
            <a:off x="6473484" y="4469034"/>
            <a:ext cx="2160240" cy="1569660"/>
          </a:xfrm>
          <a:prstGeom prst="rect">
            <a:avLst/>
          </a:prstGeom>
          <a:noFill/>
        </p:spPr>
        <p:txBody>
          <a:bodyPr wrap="square" rtlCol="0">
            <a:spAutoFit/>
          </a:bodyPr>
          <a:lstStyle/>
          <a:p>
            <a:pPr algn="ctr"/>
            <a:r>
              <a:rPr lang="de-DE" sz="1600" u="sng" dirty="0" smtClean="0"/>
              <a:t>Ethos: </a:t>
            </a:r>
          </a:p>
          <a:p>
            <a:pPr algn="ctr"/>
            <a:r>
              <a:rPr lang="de-DE" sz="1600" dirty="0" smtClean="0"/>
              <a:t>Die Glaubwürdigkeit bzw. Überzeugungskraft als Rednerin/Redner </a:t>
            </a:r>
            <a:endParaRPr lang="de-DE" sz="1600" dirty="0"/>
          </a:p>
          <a:p>
            <a:pPr algn="ctr"/>
            <a:endParaRPr lang="de-DE" sz="1600" dirty="0"/>
          </a:p>
        </p:txBody>
      </p:sp>
      <p:sp>
        <p:nvSpPr>
          <p:cNvPr id="3" name="Textfeld 2"/>
          <p:cNvSpPr txBox="1"/>
          <p:nvPr/>
        </p:nvSpPr>
        <p:spPr>
          <a:xfrm>
            <a:off x="467544" y="1412776"/>
            <a:ext cx="2520280" cy="2585323"/>
          </a:xfrm>
          <a:prstGeom prst="rect">
            <a:avLst/>
          </a:prstGeom>
          <a:noFill/>
        </p:spPr>
        <p:txBody>
          <a:bodyPr wrap="square" rtlCol="0">
            <a:spAutoFit/>
          </a:bodyPr>
          <a:lstStyle/>
          <a:p>
            <a:r>
              <a:rPr lang="de-DE" dirty="0"/>
              <a:t>Jeder </a:t>
            </a:r>
            <a:r>
              <a:rPr lang="de-DE" dirty="0" smtClean="0"/>
              <a:t>„gute“ </a:t>
            </a:r>
            <a:r>
              <a:rPr lang="de-DE" dirty="0"/>
              <a:t>Vortrag und Text enthält das </a:t>
            </a:r>
            <a:r>
              <a:rPr lang="de-DE" i="1" dirty="0" smtClean="0"/>
              <a:t>Rhetorische </a:t>
            </a:r>
            <a:r>
              <a:rPr lang="de-DE" i="1" dirty="0"/>
              <a:t>Dreieck </a:t>
            </a:r>
            <a:r>
              <a:rPr lang="de-DE" dirty="0"/>
              <a:t>nach </a:t>
            </a:r>
            <a:r>
              <a:rPr lang="de-DE" dirty="0" smtClean="0"/>
              <a:t>Aristoteles. </a:t>
            </a:r>
          </a:p>
          <a:p>
            <a:r>
              <a:rPr lang="de-DE" dirty="0" smtClean="0"/>
              <a:t>Die 3 Eckpfeiler Pathos, Logos und Ethos sollten ausgewogen eingesetzt werden.</a:t>
            </a:r>
            <a:endParaRPr lang="de-DE" dirty="0"/>
          </a:p>
        </p:txBody>
      </p:sp>
    </p:spTree>
    <p:extLst>
      <p:ext uri="{BB962C8B-B14F-4D97-AF65-F5344CB8AC3E}">
        <p14:creationId xmlns:p14="http://schemas.microsoft.com/office/powerpoint/2010/main" val="1920185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txBox="1">
            <a:spLocks noGrp="1"/>
          </p:cNvSpPr>
          <p:nvPr/>
        </p:nvSpPr>
        <p:spPr>
          <a:xfrm>
            <a:off x="3124200" y="6356350"/>
            <a:ext cx="2895600" cy="365125"/>
          </a:xfrm>
          <a:prstGeom prst="rect">
            <a:avLst/>
          </a:prstGeom>
          <a:noFill/>
        </p:spPr>
        <p:txBody>
          <a:bodyPr anchor="ctr"/>
          <a:lstStyle/>
          <a:p>
            <a:pPr algn="ctr">
              <a:defRPr/>
            </a:pPr>
            <a:endParaRPr lang="de-DE" sz="1200">
              <a:solidFill>
                <a:prstClr val="black">
                  <a:tint val="75000"/>
                </a:prstClr>
              </a:solidFill>
            </a:endParaRPr>
          </a:p>
        </p:txBody>
      </p:sp>
      <p:sp>
        <p:nvSpPr>
          <p:cNvPr id="3" name="Textfeld 2"/>
          <p:cNvSpPr txBox="1"/>
          <p:nvPr/>
        </p:nvSpPr>
        <p:spPr>
          <a:xfrm>
            <a:off x="683568" y="1124744"/>
            <a:ext cx="7560840" cy="6093976"/>
          </a:xfrm>
          <a:prstGeom prst="rect">
            <a:avLst/>
          </a:prstGeom>
          <a:noFill/>
        </p:spPr>
        <p:txBody>
          <a:bodyPr wrap="square" rtlCol="0">
            <a:spAutoFit/>
          </a:bodyPr>
          <a:lstStyle/>
          <a:p>
            <a:pPr>
              <a:lnSpc>
                <a:spcPct val="150000"/>
              </a:lnSpc>
            </a:pPr>
            <a:r>
              <a:rPr lang="de-DE" sz="2000" b="1" dirty="0" smtClean="0"/>
              <a:t>Grundregeln des Präsentierens</a:t>
            </a:r>
          </a:p>
          <a:p>
            <a:pPr marL="342900" indent="-342900">
              <a:lnSpc>
                <a:spcPct val="150000"/>
              </a:lnSpc>
              <a:buFont typeface="Wingdings" panose="05000000000000000000" pitchFamily="2" charset="2"/>
              <a:buChar char="v"/>
            </a:pPr>
            <a:r>
              <a:rPr lang="de-DE" sz="2000" dirty="0" smtClean="0"/>
              <a:t>(Blick-) Kontakt zum Publikum</a:t>
            </a:r>
          </a:p>
          <a:p>
            <a:pPr marL="342900" indent="-342900">
              <a:lnSpc>
                <a:spcPct val="150000"/>
              </a:lnSpc>
              <a:buFont typeface="Wingdings" panose="05000000000000000000" pitchFamily="2" charset="2"/>
              <a:buChar char="v"/>
            </a:pPr>
            <a:r>
              <a:rPr lang="de-DE" sz="2000" dirty="0" smtClean="0"/>
              <a:t>Klar und verständlich sprechen bzw. visualisieren</a:t>
            </a:r>
          </a:p>
          <a:p>
            <a:pPr marL="342900" indent="-342900">
              <a:lnSpc>
                <a:spcPct val="150000"/>
              </a:lnSpc>
              <a:buFont typeface="Wingdings" panose="05000000000000000000" pitchFamily="2" charset="2"/>
              <a:buChar char="v"/>
            </a:pPr>
            <a:r>
              <a:rPr lang="de-DE" sz="2000" dirty="0" smtClean="0"/>
              <a:t>Angemessener Einsatz von Körpersprache und Stimme</a:t>
            </a:r>
          </a:p>
          <a:p>
            <a:pPr marL="342900" indent="-342900">
              <a:lnSpc>
                <a:spcPct val="150000"/>
              </a:lnSpc>
              <a:buFont typeface="Wingdings" panose="05000000000000000000" pitchFamily="2" charset="2"/>
              <a:buChar char="v"/>
            </a:pPr>
            <a:r>
              <a:rPr lang="de-DE" sz="2000" dirty="0" smtClean="0"/>
              <a:t>Angemessener Einsatz von Methoden, Medien und Materialien</a:t>
            </a:r>
          </a:p>
          <a:p>
            <a:pPr marL="342900" indent="-342900">
              <a:lnSpc>
                <a:spcPct val="150000"/>
              </a:lnSpc>
              <a:buFont typeface="Wingdings" panose="05000000000000000000" pitchFamily="2" charset="2"/>
              <a:buChar char="v"/>
            </a:pPr>
            <a:r>
              <a:rPr lang="de-DE" sz="2000" dirty="0" smtClean="0"/>
              <a:t>Kurze Zwischenpausen einlegen – zum Nachdenken, „Verdauen“, Fragen stellen</a:t>
            </a:r>
          </a:p>
          <a:p>
            <a:pPr marL="342900" indent="-342900">
              <a:lnSpc>
                <a:spcPct val="150000"/>
              </a:lnSpc>
              <a:buFont typeface="Wingdings" panose="05000000000000000000" pitchFamily="2" charset="2"/>
              <a:buChar char="v"/>
            </a:pPr>
            <a:r>
              <a:rPr lang="de-DE" sz="2000" dirty="0"/>
              <a:t>Der Inhalt eines Vortrags bestimmt nur zu 60%, den Rest macht die Art aus, wie man den Inhalt präsentiert.</a:t>
            </a:r>
          </a:p>
          <a:p>
            <a:pPr>
              <a:lnSpc>
                <a:spcPct val="150000"/>
              </a:lnSpc>
            </a:pPr>
            <a:endParaRPr lang="de-DE" sz="2000" dirty="0" smtClean="0"/>
          </a:p>
          <a:p>
            <a:pPr>
              <a:lnSpc>
                <a:spcPct val="150000"/>
              </a:lnSpc>
            </a:pPr>
            <a:endParaRPr lang="de-DE" sz="2000" dirty="0"/>
          </a:p>
          <a:p>
            <a:pPr>
              <a:lnSpc>
                <a:spcPct val="150000"/>
              </a:lnSpc>
            </a:pPr>
            <a:endParaRPr lang="de-DE" sz="2000" dirty="0"/>
          </a:p>
        </p:txBody>
      </p:sp>
      <p:sp>
        <p:nvSpPr>
          <p:cNvPr id="2" name="Foliennummernplatzhalter 1"/>
          <p:cNvSpPr>
            <a:spLocks noGrp="1"/>
          </p:cNvSpPr>
          <p:nvPr>
            <p:ph type="sldNum" sz="quarter" idx="12"/>
          </p:nvPr>
        </p:nvSpPr>
        <p:spPr/>
        <p:txBody>
          <a:bodyPr/>
          <a:lstStyle/>
          <a:p>
            <a:fld id="{12F77B21-E784-4EF7-B504-B2EB4CA74F6A}" type="slidenum">
              <a:rPr lang="de-DE" smtClean="0"/>
              <a:t>39</a:t>
            </a:fld>
            <a:endParaRPr lang="de-DE"/>
          </a:p>
        </p:txBody>
      </p:sp>
    </p:spTree>
    <p:extLst>
      <p:ext uri="{BB962C8B-B14F-4D97-AF65-F5344CB8AC3E}">
        <p14:creationId xmlns:p14="http://schemas.microsoft.com/office/powerpoint/2010/main" val="28243542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txBox="1">
            <a:spLocks noGrp="1"/>
          </p:cNvSpPr>
          <p:nvPr/>
        </p:nvSpPr>
        <p:spPr>
          <a:xfrm>
            <a:off x="3124200" y="6356350"/>
            <a:ext cx="2895600" cy="365125"/>
          </a:xfrm>
          <a:prstGeom prst="rect">
            <a:avLst/>
          </a:prstGeom>
          <a:noFill/>
        </p:spPr>
        <p:txBody>
          <a:bodyPr anchor="ctr"/>
          <a:lstStyle/>
          <a:p>
            <a:pPr algn="ctr">
              <a:defRPr/>
            </a:pPr>
            <a:endParaRPr lang="de-DE" sz="1200">
              <a:solidFill>
                <a:prstClr val="black">
                  <a:tint val="75000"/>
                </a:prstClr>
              </a:solidFill>
            </a:endParaRPr>
          </a:p>
        </p:txBody>
      </p:sp>
      <p:sp>
        <p:nvSpPr>
          <p:cNvPr id="2" name="Foliennummernplatzhalter 1"/>
          <p:cNvSpPr>
            <a:spLocks noGrp="1"/>
          </p:cNvSpPr>
          <p:nvPr>
            <p:ph type="sldNum" sz="quarter" idx="12"/>
          </p:nvPr>
        </p:nvSpPr>
        <p:spPr/>
        <p:txBody>
          <a:bodyPr/>
          <a:lstStyle/>
          <a:p>
            <a:fld id="{F682566F-4C68-4BD4-9D46-C488337FEB0D}" type="slidenum">
              <a:rPr lang="de-DE" smtClean="0"/>
              <a:t>4</a:t>
            </a:fld>
            <a:endParaRPr lang="de-DE"/>
          </a:p>
        </p:txBody>
      </p:sp>
      <p:pic>
        <p:nvPicPr>
          <p:cNvPr id="4" name="Grafik 3"/>
          <p:cNvPicPr>
            <a:picLocks noChangeAspect="1"/>
          </p:cNvPicPr>
          <p:nvPr/>
        </p:nvPicPr>
        <p:blipFill>
          <a:blip r:embed="rId3"/>
          <a:stretch>
            <a:fillRect/>
          </a:stretch>
        </p:blipFill>
        <p:spPr>
          <a:xfrm>
            <a:off x="600723" y="1484784"/>
            <a:ext cx="5046953" cy="3816424"/>
          </a:xfrm>
          <a:prstGeom prst="rect">
            <a:avLst/>
          </a:prstGeom>
          <a:ln>
            <a:solidFill>
              <a:schemeClr val="bg1">
                <a:lumMod val="65000"/>
              </a:schemeClr>
            </a:solidFill>
          </a:ln>
          <a:effectLst>
            <a:outerShdw blurRad="50800" dist="38100" dir="18900000" algn="bl" rotWithShape="0">
              <a:prstClr val="black">
                <a:alpha val="40000"/>
              </a:prstClr>
            </a:outerShdw>
          </a:effectLst>
        </p:spPr>
      </p:pic>
      <p:sp>
        <p:nvSpPr>
          <p:cNvPr id="6" name="Textfeld 5"/>
          <p:cNvSpPr txBox="1"/>
          <p:nvPr/>
        </p:nvSpPr>
        <p:spPr>
          <a:xfrm>
            <a:off x="6019800" y="1684836"/>
            <a:ext cx="2750099" cy="3416320"/>
          </a:xfrm>
          <a:prstGeom prst="rect">
            <a:avLst/>
          </a:prstGeom>
          <a:noFill/>
        </p:spPr>
        <p:txBody>
          <a:bodyPr wrap="square" rtlCol="0">
            <a:spAutoFit/>
          </a:bodyPr>
          <a:lstStyle/>
          <a:p>
            <a:pPr>
              <a:lnSpc>
                <a:spcPct val="150000"/>
              </a:lnSpc>
            </a:pPr>
            <a:r>
              <a:rPr lang="de-DE" dirty="0" smtClean="0"/>
              <a:t>Das Informationsportal </a:t>
            </a:r>
            <a:r>
              <a:rPr lang="de-DE" dirty="0" err="1">
                <a:hlinkClick r:id="rId4"/>
              </a:rPr>
              <a:t>ElternMitWirkung</a:t>
            </a:r>
            <a:r>
              <a:rPr lang="de-DE" dirty="0">
                <a:hlinkClick r:id="rId4"/>
              </a:rPr>
              <a:t> </a:t>
            </a:r>
            <a:r>
              <a:rPr lang="de-DE" dirty="0" smtClean="0">
                <a:hlinkClick r:id="rId4"/>
              </a:rPr>
              <a:t>NRW</a:t>
            </a:r>
            <a:r>
              <a:rPr lang="de-DE" dirty="0" smtClean="0"/>
              <a:t> bietet neben Informationen zum Thema </a:t>
            </a:r>
            <a:r>
              <a:rPr lang="de-DE" i="1" dirty="0" smtClean="0"/>
              <a:t>Schulmitwirkung </a:t>
            </a:r>
            <a:r>
              <a:rPr lang="de-DE" dirty="0" smtClean="0"/>
              <a:t>auch Hinweise zum Themenkomplex </a:t>
            </a:r>
            <a:r>
              <a:rPr lang="de-DE" i="1" dirty="0" smtClean="0"/>
              <a:t>Kommunikation</a:t>
            </a:r>
            <a:r>
              <a:rPr lang="de-DE" dirty="0" smtClean="0"/>
              <a:t>.  </a:t>
            </a:r>
            <a:endParaRPr lang="de-DE" dirty="0"/>
          </a:p>
        </p:txBody>
      </p:sp>
      <p:sp>
        <p:nvSpPr>
          <p:cNvPr id="3" name="Ellipse 2"/>
          <p:cNvSpPr/>
          <p:nvPr/>
        </p:nvSpPr>
        <p:spPr>
          <a:xfrm>
            <a:off x="2771800" y="1772816"/>
            <a:ext cx="504056"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244834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txBox="1">
            <a:spLocks noGrp="1"/>
          </p:cNvSpPr>
          <p:nvPr/>
        </p:nvSpPr>
        <p:spPr>
          <a:xfrm>
            <a:off x="3124200" y="6356350"/>
            <a:ext cx="2895600" cy="365125"/>
          </a:xfrm>
          <a:prstGeom prst="rect">
            <a:avLst/>
          </a:prstGeom>
          <a:noFill/>
        </p:spPr>
        <p:txBody>
          <a:bodyPr anchor="ctr"/>
          <a:lstStyle/>
          <a:p>
            <a:pPr algn="ctr">
              <a:defRPr/>
            </a:pPr>
            <a:endParaRPr lang="de-DE" sz="1200">
              <a:solidFill>
                <a:prstClr val="black">
                  <a:tint val="75000"/>
                </a:prstClr>
              </a:solidFill>
            </a:endParaRPr>
          </a:p>
        </p:txBody>
      </p:sp>
      <p:sp>
        <p:nvSpPr>
          <p:cNvPr id="3" name="Textfeld 2"/>
          <p:cNvSpPr txBox="1"/>
          <p:nvPr/>
        </p:nvSpPr>
        <p:spPr>
          <a:xfrm>
            <a:off x="395536" y="1196752"/>
            <a:ext cx="8119814" cy="4708981"/>
          </a:xfrm>
          <a:prstGeom prst="rect">
            <a:avLst/>
          </a:prstGeom>
          <a:noFill/>
        </p:spPr>
        <p:txBody>
          <a:bodyPr wrap="square" rtlCol="0">
            <a:spAutoFit/>
          </a:bodyPr>
          <a:lstStyle/>
          <a:p>
            <a:pPr>
              <a:lnSpc>
                <a:spcPct val="150000"/>
              </a:lnSpc>
            </a:pPr>
            <a:r>
              <a:rPr lang="de-DE" sz="2000" b="1" dirty="0" smtClean="0"/>
              <a:t>Tipps und Anregungen für eine Präsentation</a:t>
            </a:r>
          </a:p>
          <a:p>
            <a:pPr marL="800100" lvl="1" indent="-342900">
              <a:lnSpc>
                <a:spcPct val="150000"/>
              </a:lnSpc>
              <a:buFont typeface="Courier New" panose="02070309020205020404" pitchFamily="49" charset="0"/>
              <a:buChar char="o"/>
            </a:pPr>
            <a:r>
              <a:rPr lang="de-DE" sz="2000" dirty="0" smtClean="0"/>
              <a:t>In dem Moment der Präsentation ist man Expert/in.</a:t>
            </a:r>
          </a:p>
          <a:p>
            <a:pPr marL="800100" lvl="1" indent="-342900">
              <a:lnSpc>
                <a:spcPct val="150000"/>
              </a:lnSpc>
              <a:buFont typeface="Courier New" panose="02070309020205020404" pitchFamily="49" charset="0"/>
              <a:buChar char="o"/>
            </a:pPr>
            <a:r>
              <a:rPr lang="de-DE" sz="2000" dirty="0" smtClean="0"/>
              <a:t>Aufbau: Einleitung, Hauptteil, Schluss</a:t>
            </a:r>
          </a:p>
          <a:p>
            <a:pPr marL="800100" lvl="1" indent="-342900">
              <a:lnSpc>
                <a:spcPct val="150000"/>
              </a:lnSpc>
              <a:buFont typeface="Courier New" panose="02070309020205020404" pitchFamily="49" charset="0"/>
              <a:buChar char="o"/>
            </a:pPr>
            <a:r>
              <a:rPr lang="de-DE" sz="2000" dirty="0" smtClean="0"/>
              <a:t>Roter Faden</a:t>
            </a:r>
          </a:p>
          <a:p>
            <a:pPr marL="800100" lvl="1" indent="-342900">
              <a:lnSpc>
                <a:spcPct val="150000"/>
              </a:lnSpc>
              <a:buFont typeface="Courier New" panose="02070309020205020404" pitchFamily="49" charset="0"/>
              <a:buChar char="o"/>
            </a:pPr>
            <a:r>
              <a:rPr lang="de-DE" sz="2000" dirty="0" smtClean="0"/>
              <a:t>Eigene Notizen nutzen</a:t>
            </a:r>
          </a:p>
          <a:p>
            <a:pPr marL="800100" lvl="1" indent="-342900">
              <a:lnSpc>
                <a:spcPct val="150000"/>
              </a:lnSpc>
              <a:buFont typeface="Courier New" panose="02070309020205020404" pitchFamily="49" charset="0"/>
              <a:buChar char="o"/>
            </a:pPr>
            <a:r>
              <a:rPr lang="de-DE" sz="2000" dirty="0" smtClean="0"/>
              <a:t>Interessante und alltagsnahe Beispiele, um schwierige Sachverhalte zu klären</a:t>
            </a:r>
          </a:p>
          <a:p>
            <a:pPr marL="800100" lvl="1" indent="-342900">
              <a:lnSpc>
                <a:spcPct val="150000"/>
              </a:lnSpc>
              <a:buFont typeface="Courier New" panose="02070309020205020404" pitchFamily="49" charset="0"/>
              <a:buChar char="o"/>
            </a:pPr>
            <a:r>
              <a:rPr lang="de-DE" sz="2000" dirty="0" smtClean="0"/>
              <a:t>Ansprechende Darstellung, Animationen nutzen</a:t>
            </a:r>
          </a:p>
          <a:p>
            <a:pPr marL="800100" lvl="1" indent="-342900">
              <a:lnSpc>
                <a:spcPct val="150000"/>
              </a:lnSpc>
              <a:buFont typeface="Courier New" panose="02070309020205020404" pitchFamily="49" charset="0"/>
              <a:buChar char="o"/>
            </a:pPr>
            <a:r>
              <a:rPr lang="de-DE" sz="2000" dirty="0" smtClean="0"/>
              <a:t>Fragen an die Zuhörenden oder kurze Breaks für Einzel- oder  Gruppenarbeit</a:t>
            </a:r>
          </a:p>
        </p:txBody>
      </p:sp>
      <p:sp>
        <p:nvSpPr>
          <p:cNvPr id="2" name="Foliennummernplatzhalter 1"/>
          <p:cNvSpPr>
            <a:spLocks noGrp="1"/>
          </p:cNvSpPr>
          <p:nvPr>
            <p:ph type="sldNum" sz="quarter" idx="12"/>
          </p:nvPr>
        </p:nvSpPr>
        <p:spPr/>
        <p:txBody>
          <a:bodyPr/>
          <a:lstStyle/>
          <a:p>
            <a:fld id="{12F77B21-E784-4EF7-B504-B2EB4CA74F6A}" type="slidenum">
              <a:rPr lang="de-DE" smtClean="0"/>
              <a:t>40</a:t>
            </a:fld>
            <a:endParaRPr lang="de-DE"/>
          </a:p>
        </p:txBody>
      </p:sp>
    </p:spTree>
    <p:extLst>
      <p:ext uri="{BB962C8B-B14F-4D97-AF65-F5344CB8AC3E}">
        <p14:creationId xmlns:p14="http://schemas.microsoft.com/office/powerpoint/2010/main" val="24960364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txBox="1">
            <a:spLocks noGrp="1"/>
          </p:cNvSpPr>
          <p:nvPr/>
        </p:nvSpPr>
        <p:spPr>
          <a:xfrm>
            <a:off x="3124200" y="6356350"/>
            <a:ext cx="2895600" cy="365125"/>
          </a:xfrm>
          <a:prstGeom prst="rect">
            <a:avLst/>
          </a:prstGeom>
          <a:noFill/>
        </p:spPr>
        <p:txBody>
          <a:bodyPr anchor="ctr"/>
          <a:lstStyle/>
          <a:p>
            <a:pPr algn="ctr">
              <a:defRPr/>
            </a:pPr>
            <a:endParaRPr lang="de-DE" sz="1200">
              <a:solidFill>
                <a:prstClr val="black">
                  <a:tint val="75000"/>
                </a:prstClr>
              </a:solidFill>
            </a:endParaRPr>
          </a:p>
        </p:txBody>
      </p:sp>
      <p:sp>
        <p:nvSpPr>
          <p:cNvPr id="3" name="Textfeld 2"/>
          <p:cNvSpPr txBox="1"/>
          <p:nvPr/>
        </p:nvSpPr>
        <p:spPr>
          <a:xfrm>
            <a:off x="318707" y="1196752"/>
            <a:ext cx="8856984" cy="5170646"/>
          </a:xfrm>
          <a:prstGeom prst="rect">
            <a:avLst/>
          </a:prstGeom>
          <a:noFill/>
        </p:spPr>
        <p:txBody>
          <a:bodyPr wrap="square" rtlCol="0">
            <a:spAutoFit/>
          </a:bodyPr>
          <a:lstStyle/>
          <a:p>
            <a:pPr>
              <a:lnSpc>
                <a:spcPct val="150000"/>
              </a:lnSpc>
            </a:pPr>
            <a:r>
              <a:rPr lang="de-DE" sz="2000" b="1" dirty="0" smtClean="0"/>
              <a:t>Tipps und Anregungen für eine Präsentation</a:t>
            </a:r>
          </a:p>
          <a:p>
            <a:pPr marL="800100" lvl="1" indent="-342900">
              <a:lnSpc>
                <a:spcPct val="150000"/>
              </a:lnSpc>
              <a:buFont typeface="Courier New" panose="02070309020205020404" pitchFamily="49" charset="0"/>
              <a:buChar char="o"/>
            </a:pPr>
            <a:r>
              <a:rPr lang="de-DE" sz="2000" dirty="0" smtClean="0"/>
              <a:t>Anpassung an die Zielgruppe</a:t>
            </a:r>
          </a:p>
          <a:p>
            <a:pPr marL="800100" lvl="1" indent="-342900">
              <a:lnSpc>
                <a:spcPct val="150000"/>
              </a:lnSpc>
              <a:buFont typeface="Courier New" panose="02070309020205020404" pitchFamily="49" charset="0"/>
              <a:buChar char="o"/>
            </a:pPr>
            <a:r>
              <a:rPr lang="de-DE" sz="2000" dirty="0" smtClean="0"/>
              <a:t>Vorbereitung von Handouts o. ä.</a:t>
            </a:r>
          </a:p>
          <a:p>
            <a:pPr marL="800100" lvl="1" indent="-342900">
              <a:lnSpc>
                <a:spcPct val="150000"/>
              </a:lnSpc>
              <a:buFont typeface="Courier New" panose="02070309020205020404" pitchFamily="49" charset="0"/>
              <a:buChar char="o"/>
            </a:pPr>
            <a:r>
              <a:rPr lang="de-DE" sz="2000" dirty="0" smtClean="0"/>
              <a:t>Zeitmanagement; Zeit für mögliche Fragen und Kommentare einplanen</a:t>
            </a:r>
          </a:p>
          <a:p>
            <a:pPr marL="800100" lvl="1" indent="-342900">
              <a:lnSpc>
                <a:spcPct val="150000"/>
              </a:lnSpc>
              <a:buFont typeface="Courier New" panose="02070309020205020404" pitchFamily="49" charset="0"/>
              <a:buChar char="o"/>
            </a:pPr>
            <a:r>
              <a:rPr lang="de-DE" sz="2000" dirty="0"/>
              <a:t>Eine Frage, ein Zitat, ein kleiner Film o. ä. zu Anfang, um die Aufmerksamkeit der Zuhörenden zu gewinnen</a:t>
            </a:r>
          </a:p>
          <a:p>
            <a:pPr marL="800100" lvl="1" indent="-342900">
              <a:lnSpc>
                <a:spcPct val="150000"/>
              </a:lnSpc>
              <a:buFont typeface="Courier New" panose="02070309020205020404" pitchFamily="49" charset="0"/>
              <a:buChar char="o"/>
            </a:pPr>
            <a:r>
              <a:rPr lang="de-DE" sz="2000" dirty="0"/>
              <a:t>Vorstellen der Gliederung</a:t>
            </a:r>
          </a:p>
          <a:p>
            <a:pPr marL="800100" lvl="1" indent="-342900">
              <a:lnSpc>
                <a:spcPct val="150000"/>
              </a:lnSpc>
              <a:buFont typeface="Courier New" panose="02070309020205020404" pitchFamily="49" charset="0"/>
              <a:buChar char="o"/>
            </a:pPr>
            <a:r>
              <a:rPr lang="de-DE" sz="2000" dirty="0"/>
              <a:t>Raum für </a:t>
            </a:r>
            <a:r>
              <a:rPr lang="de-DE" sz="2000" dirty="0" smtClean="0"/>
              <a:t>Fragen</a:t>
            </a:r>
          </a:p>
          <a:p>
            <a:pPr marL="800100" lvl="1" indent="-342900">
              <a:lnSpc>
                <a:spcPct val="150000"/>
              </a:lnSpc>
              <a:buFont typeface="Courier New" panose="02070309020205020404" pitchFamily="49" charset="0"/>
              <a:buChar char="o"/>
            </a:pPr>
            <a:r>
              <a:rPr lang="de-DE" sz="2000" dirty="0" smtClean="0"/>
              <a:t>Medien: Power-Point-Präsentationen, Flipcharts etc.</a:t>
            </a:r>
            <a:endParaRPr lang="de-DE" sz="2000" dirty="0"/>
          </a:p>
          <a:p>
            <a:pPr lvl="1">
              <a:lnSpc>
                <a:spcPct val="150000"/>
              </a:lnSpc>
            </a:pPr>
            <a:endParaRPr lang="de-DE" sz="2000" dirty="0" smtClean="0"/>
          </a:p>
        </p:txBody>
      </p:sp>
      <p:sp>
        <p:nvSpPr>
          <p:cNvPr id="2" name="Foliennummernplatzhalter 1"/>
          <p:cNvSpPr>
            <a:spLocks noGrp="1"/>
          </p:cNvSpPr>
          <p:nvPr>
            <p:ph type="sldNum" sz="quarter" idx="12"/>
          </p:nvPr>
        </p:nvSpPr>
        <p:spPr/>
        <p:txBody>
          <a:bodyPr/>
          <a:lstStyle/>
          <a:p>
            <a:fld id="{12F77B21-E784-4EF7-B504-B2EB4CA74F6A}" type="slidenum">
              <a:rPr lang="de-DE" smtClean="0"/>
              <a:t>41</a:t>
            </a:fld>
            <a:endParaRPr lang="de-DE"/>
          </a:p>
        </p:txBody>
      </p:sp>
    </p:spTree>
    <p:extLst>
      <p:ext uri="{BB962C8B-B14F-4D97-AF65-F5344CB8AC3E}">
        <p14:creationId xmlns:p14="http://schemas.microsoft.com/office/powerpoint/2010/main" val="2254950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txBox="1">
            <a:spLocks noGrp="1"/>
          </p:cNvSpPr>
          <p:nvPr/>
        </p:nvSpPr>
        <p:spPr>
          <a:xfrm>
            <a:off x="3124200" y="6356350"/>
            <a:ext cx="2895600" cy="365125"/>
          </a:xfrm>
          <a:prstGeom prst="rect">
            <a:avLst/>
          </a:prstGeom>
          <a:noFill/>
        </p:spPr>
        <p:txBody>
          <a:bodyPr anchor="ctr"/>
          <a:lstStyle/>
          <a:p>
            <a:pPr algn="ctr">
              <a:defRPr/>
            </a:pPr>
            <a:endParaRPr lang="de-DE" sz="1200">
              <a:solidFill>
                <a:prstClr val="black">
                  <a:tint val="75000"/>
                </a:prstClr>
              </a:solidFill>
            </a:endParaRPr>
          </a:p>
        </p:txBody>
      </p:sp>
      <p:sp>
        <p:nvSpPr>
          <p:cNvPr id="3" name="Textfeld 2"/>
          <p:cNvSpPr txBox="1"/>
          <p:nvPr/>
        </p:nvSpPr>
        <p:spPr>
          <a:xfrm>
            <a:off x="611560" y="1196752"/>
            <a:ext cx="7957392" cy="3323987"/>
          </a:xfrm>
          <a:prstGeom prst="rect">
            <a:avLst/>
          </a:prstGeom>
          <a:noFill/>
        </p:spPr>
        <p:txBody>
          <a:bodyPr wrap="square" rtlCol="0">
            <a:spAutoFit/>
          </a:bodyPr>
          <a:lstStyle/>
          <a:p>
            <a:pPr>
              <a:lnSpc>
                <a:spcPct val="150000"/>
              </a:lnSpc>
            </a:pPr>
            <a:r>
              <a:rPr lang="de-DE" sz="2000" b="1" dirty="0" smtClean="0"/>
              <a:t>Präsentationsstrategien (bei Störungen)</a:t>
            </a:r>
            <a:endParaRPr lang="de-DE" sz="2000" dirty="0"/>
          </a:p>
          <a:p>
            <a:pPr marL="342900" indent="-342900">
              <a:lnSpc>
                <a:spcPct val="150000"/>
              </a:lnSpc>
              <a:buFont typeface="Wingdings" panose="05000000000000000000" pitchFamily="2" charset="2"/>
              <a:buChar char="§"/>
            </a:pPr>
            <a:r>
              <a:rPr lang="de-DE" sz="2000" dirty="0" smtClean="0"/>
              <a:t>Selbstsicher auftreten</a:t>
            </a:r>
          </a:p>
          <a:p>
            <a:pPr marL="342900" indent="-342900">
              <a:lnSpc>
                <a:spcPct val="150000"/>
              </a:lnSpc>
              <a:buFont typeface="Wingdings" panose="05000000000000000000" pitchFamily="2" charset="2"/>
              <a:buChar char="§"/>
            </a:pPr>
            <a:r>
              <a:rPr lang="de-DE" sz="2000" dirty="0" smtClean="0"/>
              <a:t>Regeln vorgeben (z. B. Handys aus- oder stumm schalten)</a:t>
            </a:r>
          </a:p>
          <a:p>
            <a:pPr marL="342900" indent="-342900">
              <a:lnSpc>
                <a:spcPct val="150000"/>
              </a:lnSpc>
              <a:buFont typeface="Wingdings" panose="05000000000000000000" pitchFamily="2" charset="2"/>
              <a:buChar char="§"/>
            </a:pPr>
            <a:r>
              <a:rPr lang="de-DE" sz="2000" dirty="0" smtClean="0"/>
              <a:t>Handy-Nutzerinnen und -nutzer ansprechen</a:t>
            </a:r>
          </a:p>
          <a:p>
            <a:pPr marL="342900" indent="-342900">
              <a:lnSpc>
                <a:spcPct val="150000"/>
              </a:lnSpc>
              <a:buFont typeface="Wingdings" panose="05000000000000000000" pitchFamily="2" charset="2"/>
              <a:buChar char="§"/>
            </a:pPr>
            <a:r>
              <a:rPr lang="de-DE" sz="2000" dirty="0" smtClean="0"/>
              <a:t>Schweigen, wenn getuschelt wird</a:t>
            </a:r>
          </a:p>
          <a:p>
            <a:pPr marL="342900" indent="-342900">
              <a:lnSpc>
                <a:spcPct val="150000"/>
              </a:lnSpc>
              <a:buFont typeface="Wingdings" panose="05000000000000000000" pitchFamily="2" charset="2"/>
              <a:buChar char="§"/>
            </a:pPr>
            <a:r>
              <a:rPr lang="de-DE" sz="2000" dirty="0" smtClean="0"/>
              <a:t>Massive Störungen unterbinden</a:t>
            </a:r>
          </a:p>
          <a:p>
            <a:pPr marL="342900" indent="-342900">
              <a:lnSpc>
                <a:spcPct val="150000"/>
              </a:lnSpc>
              <a:buFont typeface="Wingdings" panose="05000000000000000000" pitchFamily="2" charset="2"/>
              <a:buChar char="§"/>
            </a:pPr>
            <a:endParaRPr lang="de-DE" sz="2000" b="1" dirty="0" smtClean="0"/>
          </a:p>
        </p:txBody>
      </p:sp>
      <p:sp>
        <p:nvSpPr>
          <p:cNvPr id="2" name="Foliennummernplatzhalter 1"/>
          <p:cNvSpPr>
            <a:spLocks noGrp="1"/>
          </p:cNvSpPr>
          <p:nvPr>
            <p:ph type="sldNum" sz="quarter" idx="12"/>
          </p:nvPr>
        </p:nvSpPr>
        <p:spPr/>
        <p:txBody>
          <a:bodyPr/>
          <a:lstStyle/>
          <a:p>
            <a:fld id="{12F77B21-E784-4EF7-B504-B2EB4CA74F6A}" type="slidenum">
              <a:rPr lang="de-DE" smtClean="0"/>
              <a:t>42</a:t>
            </a:fld>
            <a:endParaRPr lang="de-DE"/>
          </a:p>
        </p:txBody>
      </p:sp>
    </p:spTree>
    <p:extLst>
      <p:ext uri="{BB962C8B-B14F-4D97-AF65-F5344CB8AC3E}">
        <p14:creationId xmlns:p14="http://schemas.microsoft.com/office/powerpoint/2010/main" val="431800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txBox="1">
            <a:spLocks noGrp="1"/>
          </p:cNvSpPr>
          <p:nvPr/>
        </p:nvSpPr>
        <p:spPr>
          <a:xfrm>
            <a:off x="3124200" y="6356350"/>
            <a:ext cx="2895600" cy="365125"/>
          </a:xfrm>
          <a:prstGeom prst="rect">
            <a:avLst/>
          </a:prstGeom>
          <a:noFill/>
        </p:spPr>
        <p:txBody>
          <a:bodyPr anchor="ctr"/>
          <a:lstStyle/>
          <a:p>
            <a:pPr algn="ctr">
              <a:defRPr/>
            </a:pPr>
            <a:endParaRPr lang="de-DE" sz="1200">
              <a:solidFill>
                <a:prstClr val="black">
                  <a:tint val="75000"/>
                </a:prstClr>
              </a:solidFill>
            </a:endParaRPr>
          </a:p>
        </p:txBody>
      </p:sp>
      <p:sp>
        <p:nvSpPr>
          <p:cNvPr id="3" name="Textfeld 2"/>
          <p:cNvSpPr txBox="1"/>
          <p:nvPr/>
        </p:nvSpPr>
        <p:spPr>
          <a:xfrm>
            <a:off x="1367644" y="1342231"/>
            <a:ext cx="6408712" cy="830997"/>
          </a:xfrm>
          <a:prstGeom prst="rect">
            <a:avLst/>
          </a:prstGeom>
          <a:noFill/>
        </p:spPr>
        <p:txBody>
          <a:bodyPr wrap="square" rtlCol="0">
            <a:spAutoFit/>
          </a:bodyPr>
          <a:lstStyle/>
          <a:p>
            <a:pPr>
              <a:lnSpc>
                <a:spcPct val="150000"/>
              </a:lnSpc>
            </a:pPr>
            <a:r>
              <a:rPr lang="de-DE" sz="3200" b="1" dirty="0" smtClean="0"/>
              <a:t>Moderation – Sitzungen leiten</a:t>
            </a:r>
          </a:p>
        </p:txBody>
      </p:sp>
      <p:sp>
        <p:nvSpPr>
          <p:cNvPr id="2" name="Rechteck 1"/>
          <p:cNvSpPr/>
          <p:nvPr/>
        </p:nvSpPr>
        <p:spPr>
          <a:xfrm>
            <a:off x="467544" y="2924944"/>
            <a:ext cx="8474817" cy="2308324"/>
          </a:xfrm>
          <a:prstGeom prst="rect">
            <a:avLst/>
          </a:prstGeom>
          <a:noFill/>
        </p:spPr>
        <p:txBody>
          <a:bodyPr wrap="square" lIns="91440" tIns="45720" rIns="91440" bIns="45720">
            <a:spAutoFit/>
          </a:bodyPr>
          <a:lstStyle/>
          <a:p>
            <a:pPr algn="ctr">
              <a:lnSpc>
                <a:spcPct val="150000"/>
              </a:lnSpc>
            </a:pPr>
            <a:r>
              <a:rPr lang="de-DE" sz="2800" b="1" dirty="0"/>
              <a:t>Welche Erfahrungen haben </a:t>
            </a:r>
            <a:endParaRPr lang="de-DE" sz="2800" b="1" dirty="0" smtClean="0"/>
          </a:p>
          <a:p>
            <a:pPr algn="ctr">
              <a:lnSpc>
                <a:spcPct val="150000"/>
              </a:lnSpc>
            </a:pPr>
            <a:r>
              <a:rPr lang="de-DE" sz="2800" b="1" dirty="0" smtClean="0"/>
              <a:t>Sie </a:t>
            </a:r>
            <a:r>
              <a:rPr lang="de-DE" sz="2800" b="1" dirty="0"/>
              <a:t>bisher gemacht</a:t>
            </a:r>
            <a:r>
              <a:rPr lang="de-DE" sz="2800" b="1" dirty="0" smtClean="0"/>
              <a:t>?</a:t>
            </a:r>
          </a:p>
          <a:p>
            <a:pPr algn="ctr">
              <a:lnSpc>
                <a:spcPct val="150000"/>
              </a:lnSpc>
            </a:pPr>
            <a:endParaRPr lang="de-DE" sz="4000" b="1" dirty="0"/>
          </a:p>
        </p:txBody>
      </p:sp>
      <p:sp>
        <p:nvSpPr>
          <p:cNvPr id="4" name="Foliennummernplatzhalter 3"/>
          <p:cNvSpPr>
            <a:spLocks noGrp="1"/>
          </p:cNvSpPr>
          <p:nvPr>
            <p:ph type="sldNum" sz="quarter" idx="12"/>
          </p:nvPr>
        </p:nvSpPr>
        <p:spPr/>
        <p:txBody>
          <a:bodyPr/>
          <a:lstStyle/>
          <a:p>
            <a:fld id="{12F77B21-E784-4EF7-B504-B2EB4CA74F6A}" type="slidenum">
              <a:rPr lang="de-DE" smtClean="0"/>
              <a:t>43</a:t>
            </a:fld>
            <a:endParaRPr lang="de-DE"/>
          </a:p>
        </p:txBody>
      </p:sp>
    </p:spTree>
    <p:extLst>
      <p:ext uri="{BB962C8B-B14F-4D97-AF65-F5344CB8AC3E}">
        <p14:creationId xmlns:p14="http://schemas.microsoft.com/office/powerpoint/2010/main" val="23086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txBox="1">
            <a:spLocks noGrp="1"/>
          </p:cNvSpPr>
          <p:nvPr/>
        </p:nvSpPr>
        <p:spPr>
          <a:xfrm>
            <a:off x="3124200" y="6356350"/>
            <a:ext cx="2895600" cy="365125"/>
          </a:xfrm>
          <a:prstGeom prst="rect">
            <a:avLst/>
          </a:prstGeom>
          <a:noFill/>
        </p:spPr>
        <p:txBody>
          <a:bodyPr anchor="ctr"/>
          <a:lstStyle/>
          <a:p>
            <a:pPr algn="ctr">
              <a:defRPr/>
            </a:pPr>
            <a:endParaRPr lang="de-DE" sz="1200">
              <a:solidFill>
                <a:prstClr val="black">
                  <a:tint val="75000"/>
                </a:prstClr>
              </a:solidFill>
            </a:endParaRPr>
          </a:p>
        </p:txBody>
      </p:sp>
      <p:sp>
        <p:nvSpPr>
          <p:cNvPr id="3" name="Textfeld 2"/>
          <p:cNvSpPr txBox="1"/>
          <p:nvPr/>
        </p:nvSpPr>
        <p:spPr>
          <a:xfrm>
            <a:off x="467544" y="1196752"/>
            <a:ext cx="7200800" cy="3970318"/>
          </a:xfrm>
          <a:prstGeom prst="rect">
            <a:avLst/>
          </a:prstGeom>
          <a:noFill/>
        </p:spPr>
        <p:txBody>
          <a:bodyPr wrap="square" rtlCol="0">
            <a:spAutoFit/>
          </a:bodyPr>
          <a:lstStyle/>
          <a:p>
            <a:pPr>
              <a:lnSpc>
                <a:spcPct val="150000"/>
              </a:lnSpc>
            </a:pPr>
            <a:r>
              <a:rPr lang="de-DE" sz="2000" b="1" dirty="0" smtClean="0"/>
              <a:t>Moderieren – Sitzungen leiten</a:t>
            </a:r>
          </a:p>
          <a:p>
            <a:pPr>
              <a:lnSpc>
                <a:spcPct val="150000"/>
              </a:lnSpc>
            </a:pPr>
            <a:endParaRPr lang="de-DE" sz="800" b="1" dirty="0" smtClean="0"/>
          </a:p>
          <a:p>
            <a:pPr marL="342900" indent="-342900">
              <a:lnSpc>
                <a:spcPct val="150000"/>
              </a:lnSpc>
              <a:buFont typeface="Wingdings" panose="05000000000000000000" pitchFamily="2" charset="2"/>
              <a:buChar char="Ø"/>
            </a:pPr>
            <a:r>
              <a:rPr lang="de-DE" sz="2000" dirty="0" smtClean="0"/>
              <a:t>Visualisierung</a:t>
            </a:r>
          </a:p>
          <a:p>
            <a:pPr marL="800100" lvl="1" indent="-342900">
              <a:lnSpc>
                <a:spcPct val="150000"/>
              </a:lnSpc>
              <a:buFont typeface="Arial" panose="020B0604020202020204" pitchFamily="34" charset="0"/>
              <a:buChar char="•"/>
            </a:pPr>
            <a:r>
              <a:rPr lang="de-DE" sz="2000" dirty="0" smtClean="0"/>
              <a:t>Moderationsmaterial (Moderationskarten, Stifte, Flipcharts, Stellwände, Pinnnadeln etc.)</a:t>
            </a:r>
          </a:p>
          <a:p>
            <a:pPr marL="800100" lvl="1" indent="-342900">
              <a:lnSpc>
                <a:spcPct val="150000"/>
              </a:lnSpc>
              <a:buFont typeface="Arial" panose="020B0604020202020204" pitchFamily="34" charset="0"/>
              <a:buChar char="•"/>
            </a:pPr>
            <a:r>
              <a:rPr lang="de-DE" sz="2000" dirty="0" smtClean="0"/>
              <a:t>Folien (z. B. übersichtliche </a:t>
            </a:r>
            <a:r>
              <a:rPr lang="de-DE" sz="2000" dirty="0" err="1" smtClean="0"/>
              <a:t>Powerpoint</a:t>
            </a:r>
            <a:r>
              <a:rPr lang="de-DE" sz="2000" dirty="0" smtClean="0"/>
              <a:t>-Präsentationen: nicht zu viel Text, große Schrift, Überschriften, Bilder/Grafiken) </a:t>
            </a:r>
          </a:p>
          <a:p>
            <a:pPr>
              <a:lnSpc>
                <a:spcPct val="150000"/>
              </a:lnSpc>
            </a:pPr>
            <a:endParaRPr lang="de-DE" sz="2000" b="1" dirty="0" smtClean="0"/>
          </a:p>
        </p:txBody>
      </p:sp>
      <p:sp>
        <p:nvSpPr>
          <p:cNvPr id="2" name="Foliennummernplatzhalter 1"/>
          <p:cNvSpPr>
            <a:spLocks noGrp="1"/>
          </p:cNvSpPr>
          <p:nvPr>
            <p:ph type="sldNum" sz="quarter" idx="12"/>
          </p:nvPr>
        </p:nvSpPr>
        <p:spPr/>
        <p:txBody>
          <a:bodyPr/>
          <a:lstStyle/>
          <a:p>
            <a:fld id="{12F77B21-E784-4EF7-B504-B2EB4CA74F6A}" type="slidenum">
              <a:rPr lang="de-DE" smtClean="0"/>
              <a:t>44</a:t>
            </a:fld>
            <a:endParaRPr lang="de-DE"/>
          </a:p>
        </p:txBody>
      </p:sp>
    </p:spTree>
    <p:extLst>
      <p:ext uri="{BB962C8B-B14F-4D97-AF65-F5344CB8AC3E}">
        <p14:creationId xmlns:p14="http://schemas.microsoft.com/office/powerpoint/2010/main" val="293726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txBox="1">
            <a:spLocks noGrp="1"/>
          </p:cNvSpPr>
          <p:nvPr/>
        </p:nvSpPr>
        <p:spPr>
          <a:xfrm>
            <a:off x="3124200" y="6356350"/>
            <a:ext cx="2895600" cy="365125"/>
          </a:xfrm>
          <a:prstGeom prst="rect">
            <a:avLst/>
          </a:prstGeom>
          <a:noFill/>
        </p:spPr>
        <p:txBody>
          <a:bodyPr anchor="ctr"/>
          <a:lstStyle/>
          <a:p>
            <a:pPr algn="ctr">
              <a:defRPr/>
            </a:pPr>
            <a:endParaRPr lang="de-DE" sz="1200">
              <a:solidFill>
                <a:prstClr val="black">
                  <a:tint val="75000"/>
                </a:prstClr>
              </a:solidFill>
            </a:endParaRPr>
          </a:p>
        </p:txBody>
      </p:sp>
      <p:sp>
        <p:nvSpPr>
          <p:cNvPr id="3" name="Textfeld 2"/>
          <p:cNvSpPr txBox="1"/>
          <p:nvPr/>
        </p:nvSpPr>
        <p:spPr>
          <a:xfrm>
            <a:off x="539552" y="1196752"/>
            <a:ext cx="5837669" cy="3508653"/>
          </a:xfrm>
          <a:prstGeom prst="rect">
            <a:avLst/>
          </a:prstGeom>
          <a:noFill/>
        </p:spPr>
        <p:txBody>
          <a:bodyPr wrap="square" rtlCol="0">
            <a:spAutoFit/>
          </a:bodyPr>
          <a:lstStyle/>
          <a:p>
            <a:pPr>
              <a:lnSpc>
                <a:spcPct val="150000"/>
              </a:lnSpc>
            </a:pPr>
            <a:r>
              <a:rPr lang="de-DE" sz="2000" b="1" dirty="0" smtClean="0"/>
              <a:t>Moderieren – Sitzungen leiten</a:t>
            </a:r>
          </a:p>
          <a:p>
            <a:pPr>
              <a:lnSpc>
                <a:spcPct val="150000"/>
              </a:lnSpc>
            </a:pPr>
            <a:endParaRPr lang="de-DE" sz="800" b="1" dirty="0" smtClean="0"/>
          </a:p>
          <a:p>
            <a:pPr marL="342900" indent="-342900">
              <a:lnSpc>
                <a:spcPct val="150000"/>
              </a:lnSpc>
              <a:buFont typeface="Wingdings" panose="05000000000000000000" pitchFamily="2" charset="2"/>
              <a:buChar char="Ø"/>
            </a:pPr>
            <a:r>
              <a:rPr lang="de-DE" sz="2000" dirty="0" smtClean="0"/>
              <a:t>Fragetechniken</a:t>
            </a:r>
          </a:p>
          <a:p>
            <a:pPr marL="800100" lvl="1" indent="-342900">
              <a:lnSpc>
                <a:spcPct val="150000"/>
              </a:lnSpc>
              <a:buFont typeface="Arial" panose="020B0604020202020204" pitchFamily="34" charset="0"/>
              <a:buChar char="•"/>
            </a:pPr>
            <a:r>
              <a:rPr lang="de-DE" sz="2000" dirty="0" smtClean="0"/>
              <a:t>offene Fragen</a:t>
            </a:r>
          </a:p>
          <a:p>
            <a:pPr marL="800100" lvl="1" indent="-342900">
              <a:lnSpc>
                <a:spcPct val="150000"/>
              </a:lnSpc>
              <a:buFont typeface="Arial" panose="020B0604020202020204" pitchFamily="34" charset="0"/>
              <a:buChar char="•"/>
            </a:pPr>
            <a:r>
              <a:rPr lang="de-DE" sz="2000" dirty="0" smtClean="0"/>
              <a:t>kurz </a:t>
            </a:r>
            <a:r>
              <a:rPr lang="de-DE" sz="2000" dirty="0"/>
              <a:t>und </a:t>
            </a:r>
            <a:r>
              <a:rPr lang="de-DE" sz="2000" dirty="0" smtClean="0"/>
              <a:t>klar formuliert</a:t>
            </a:r>
          </a:p>
          <a:p>
            <a:pPr marL="800100" lvl="1" indent="-342900">
              <a:lnSpc>
                <a:spcPct val="150000"/>
              </a:lnSpc>
              <a:buFont typeface="Arial" panose="020B0604020202020204" pitchFamily="34" charset="0"/>
              <a:buChar char="•"/>
            </a:pPr>
            <a:r>
              <a:rPr lang="de-DE" sz="2000" dirty="0"/>
              <a:t>Fragen nach konkreten Erlebnissen/Erfahrungen</a:t>
            </a:r>
          </a:p>
          <a:p>
            <a:pPr marL="800100" lvl="1" indent="-342900">
              <a:lnSpc>
                <a:spcPct val="150000"/>
              </a:lnSpc>
              <a:buFont typeface="Arial" panose="020B0604020202020204" pitchFamily="34" charset="0"/>
              <a:buChar char="•"/>
            </a:pPr>
            <a:r>
              <a:rPr lang="de-DE" sz="2000" dirty="0" smtClean="0"/>
              <a:t>Phantasie anregend</a:t>
            </a:r>
          </a:p>
        </p:txBody>
      </p:sp>
      <p:sp>
        <p:nvSpPr>
          <p:cNvPr id="2" name="Foliennummernplatzhalter 1"/>
          <p:cNvSpPr>
            <a:spLocks noGrp="1"/>
          </p:cNvSpPr>
          <p:nvPr>
            <p:ph type="sldNum" sz="quarter" idx="12"/>
          </p:nvPr>
        </p:nvSpPr>
        <p:spPr/>
        <p:txBody>
          <a:bodyPr/>
          <a:lstStyle/>
          <a:p>
            <a:fld id="{12F77B21-E784-4EF7-B504-B2EB4CA74F6A}" type="slidenum">
              <a:rPr lang="de-DE" smtClean="0"/>
              <a:t>45</a:t>
            </a:fld>
            <a:endParaRPr lang="de-DE"/>
          </a:p>
        </p:txBody>
      </p:sp>
    </p:spTree>
    <p:extLst>
      <p:ext uri="{BB962C8B-B14F-4D97-AF65-F5344CB8AC3E}">
        <p14:creationId xmlns:p14="http://schemas.microsoft.com/office/powerpoint/2010/main" val="17256158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txBox="1">
            <a:spLocks noGrp="1"/>
          </p:cNvSpPr>
          <p:nvPr/>
        </p:nvSpPr>
        <p:spPr>
          <a:xfrm>
            <a:off x="3124200" y="6356350"/>
            <a:ext cx="2895600" cy="365125"/>
          </a:xfrm>
          <a:prstGeom prst="rect">
            <a:avLst/>
          </a:prstGeom>
          <a:noFill/>
        </p:spPr>
        <p:txBody>
          <a:bodyPr anchor="ctr"/>
          <a:lstStyle/>
          <a:p>
            <a:pPr algn="ctr">
              <a:defRPr/>
            </a:pPr>
            <a:endParaRPr lang="de-DE" sz="1200">
              <a:solidFill>
                <a:prstClr val="black">
                  <a:tint val="75000"/>
                </a:prstClr>
              </a:solidFill>
            </a:endParaRPr>
          </a:p>
        </p:txBody>
      </p:sp>
      <p:sp>
        <p:nvSpPr>
          <p:cNvPr id="3" name="Textfeld 2"/>
          <p:cNvSpPr txBox="1"/>
          <p:nvPr/>
        </p:nvSpPr>
        <p:spPr>
          <a:xfrm>
            <a:off x="462523" y="1216775"/>
            <a:ext cx="5837669" cy="4431983"/>
          </a:xfrm>
          <a:prstGeom prst="rect">
            <a:avLst/>
          </a:prstGeom>
          <a:noFill/>
        </p:spPr>
        <p:txBody>
          <a:bodyPr wrap="square" rtlCol="0">
            <a:spAutoFit/>
          </a:bodyPr>
          <a:lstStyle/>
          <a:p>
            <a:pPr>
              <a:lnSpc>
                <a:spcPct val="150000"/>
              </a:lnSpc>
            </a:pPr>
            <a:r>
              <a:rPr lang="de-DE" sz="2000" b="1" dirty="0" smtClean="0"/>
              <a:t>Moderieren – Sitzungen leiten</a:t>
            </a:r>
          </a:p>
          <a:p>
            <a:pPr>
              <a:lnSpc>
                <a:spcPct val="150000"/>
              </a:lnSpc>
            </a:pPr>
            <a:endParaRPr lang="de-DE" sz="800" b="1" dirty="0" smtClean="0"/>
          </a:p>
          <a:p>
            <a:pPr marL="342900" indent="-342900">
              <a:lnSpc>
                <a:spcPct val="150000"/>
              </a:lnSpc>
              <a:buFont typeface="Wingdings" panose="05000000000000000000" pitchFamily="2" charset="2"/>
              <a:buChar char="Ø"/>
            </a:pPr>
            <a:r>
              <a:rPr lang="de-DE" sz="2000" dirty="0" smtClean="0"/>
              <a:t>Antworttechniken</a:t>
            </a:r>
          </a:p>
          <a:p>
            <a:pPr marL="800100" lvl="1" indent="-342900">
              <a:lnSpc>
                <a:spcPct val="150000"/>
              </a:lnSpc>
              <a:buFont typeface="Arial" panose="020B0604020202020204" pitchFamily="34" charset="0"/>
              <a:buChar char="•"/>
            </a:pPr>
            <a:r>
              <a:rPr lang="de-DE" sz="2000" dirty="0"/>
              <a:t>Antworten per Zuruf (und </a:t>
            </a:r>
            <a:r>
              <a:rPr lang="de-DE" sz="2000" dirty="0" smtClean="0"/>
              <a:t>anschließend Sammeln </a:t>
            </a:r>
            <a:r>
              <a:rPr lang="de-DE" sz="2000" dirty="0"/>
              <a:t>an der </a:t>
            </a:r>
            <a:r>
              <a:rPr lang="de-DE" sz="2000" dirty="0" smtClean="0"/>
              <a:t>Tafel/Pinnwand</a:t>
            </a:r>
            <a:endParaRPr lang="de-DE" sz="2000" dirty="0"/>
          </a:p>
          <a:p>
            <a:pPr marL="800100" lvl="1" indent="-342900">
              <a:lnSpc>
                <a:spcPct val="150000"/>
              </a:lnSpc>
              <a:buFont typeface="Arial" panose="020B0604020202020204" pitchFamily="34" charset="0"/>
              <a:buChar char="•"/>
            </a:pPr>
            <a:r>
              <a:rPr lang="de-DE" sz="2000" dirty="0"/>
              <a:t>Kartenabfrage (z. B. beim Brainstormen)</a:t>
            </a:r>
          </a:p>
          <a:p>
            <a:pPr marL="800100" lvl="1" indent="-342900">
              <a:lnSpc>
                <a:spcPct val="150000"/>
              </a:lnSpc>
              <a:buFont typeface="Arial" panose="020B0604020202020204" pitchFamily="34" charset="0"/>
              <a:buChar char="•"/>
            </a:pPr>
            <a:r>
              <a:rPr lang="de-DE" sz="2000" dirty="0"/>
              <a:t>Antwortschema mit Klebepunkten bei Entscheidungsprozessen oder einer Meinungsabfrage (z. B. Zielscheibe, Raster) </a:t>
            </a:r>
            <a:endParaRPr lang="de-DE" sz="2000" b="1" dirty="0"/>
          </a:p>
        </p:txBody>
      </p:sp>
      <p:sp>
        <p:nvSpPr>
          <p:cNvPr id="2" name="Foliennummernplatzhalter 1"/>
          <p:cNvSpPr>
            <a:spLocks noGrp="1"/>
          </p:cNvSpPr>
          <p:nvPr>
            <p:ph type="sldNum" sz="quarter" idx="12"/>
          </p:nvPr>
        </p:nvSpPr>
        <p:spPr/>
        <p:txBody>
          <a:bodyPr/>
          <a:lstStyle/>
          <a:p>
            <a:fld id="{12F77B21-E784-4EF7-B504-B2EB4CA74F6A}" type="slidenum">
              <a:rPr lang="de-DE" smtClean="0"/>
              <a:t>46</a:t>
            </a:fld>
            <a:endParaRPr lang="de-DE"/>
          </a:p>
        </p:txBody>
      </p:sp>
      <p:pic>
        <p:nvPicPr>
          <p:cNvPr id="6" name="Grafik 5"/>
          <p:cNvPicPr/>
          <p:nvPr/>
        </p:nvPicPr>
        <p:blipFill>
          <a:blip r:embed="rId3">
            <a:extLst>
              <a:ext uri="{28A0092B-C50C-407E-A947-70E740481C1C}">
                <a14:useLocalDpi xmlns:a14="http://schemas.microsoft.com/office/drawing/2010/main" val="0"/>
              </a:ext>
            </a:extLst>
          </a:blip>
          <a:stretch>
            <a:fillRect/>
          </a:stretch>
        </p:blipFill>
        <p:spPr>
          <a:xfrm>
            <a:off x="6300192" y="3573016"/>
            <a:ext cx="2437718" cy="1801649"/>
          </a:xfrm>
          <a:prstGeom prst="rect">
            <a:avLst/>
          </a:prstGeom>
        </p:spPr>
      </p:pic>
      <p:sp>
        <p:nvSpPr>
          <p:cNvPr id="4" name="Textfeld 3"/>
          <p:cNvSpPr txBox="1"/>
          <p:nvPr/>
        </p:nvSpPr>
        <p:spPr>
          <a:xfrm>
            <a:off x="7591315" y="5433314"/>
            <a:ext cx="1218603" cy="215444"/>
          </a:xfrm>
          <a:prstGeom prst="rect">
            <a:avLst/>
          </a:prstGeom>
          <a:noFill/>
        </p:spPr>
        <p:txBody>
          <a:bodyPr wrap="none" rtlCol="0">
            <a:spAutoFit/>
          </a:bodyPr>
          <a:lstStyle/>
          <a:p>
            <a:r>
              <a:rPr lang="de-DE" sz="800" dirty="0" smtClean="0"/>
              <a:t>Quelle: QUA-LiS NRW</a:t>
            </a:r>
            <a:endParaRPr lang="de-DE" sz="800" dirty="0"/>
          </a:p>
        </p:txBody>
      </p:sp>
    </p:spTree>
    <p:extLst>
      <p:ext uri="{BB962C8B-B14F-4D97-AF65-F5344CB8AC3E}">
        <p14:creationId xmlns:p14="http://schemas.microsoft.com/office/powerpoint/2010/main" val="31958811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txBox="1">
            <a:spLocks noGrp="1"/>
          </p:cNvSpPr>
          <p:nvPr/>
        </p:nvSpPr>
        <p:spPr>
          <a:xfrm>
            <a:off x="3124200" y="6356350"/>
            <a:ext cx="2895600" cy="365125"/>
          </a:xfrm>
          <a:prstGeom prst="rect">
            <a:avLst/>
          </a:prstGeom>
          <a:noFill/>
        </p:spPr>
        <p:txBody>
          <a:bodyPr anchor="ctr"/>
          <a:lstStyle/>
          <a:p>
            <a:pPr algn="ctr">
              <a:defRPr/>
            </a:pPr>
            <a:endParaRPr lang="de-DE" sz="1200">
              <a:solidFill>
                <a:prstClr val="black">
                  <a:tint val="75000"/>
                </a:prstClr>
              </a:solidFill>
            </a:endParaRPr>
          </a:p>
        </p:txBody>
      </p:sp>
      <p:sp>
        <p:nvSpPr>
          <p:cNvPr id="3" name="Textfeld 2"/>
          <p:cNvSpPr txBox="1"/>
          <p:nvPr/>
        </p:nvSpPr>
        <p:spPr>
          <a:xfrm>
            <a:off x="539552" y="1233213"/>
            <a:ext cx="4389319" cy="553998"/>
          </a:xfrm>
          <a:prstGeom prst="rect">
            <a:avLst/>
          </a:prstGeom>
          <a:noFill/>
        </p:spPr>
        <p:txBody>
          <a:bodyPr wrap="square" rtlCol="0">
            <a:spAutoFit/>
          </a:bodyPr>
          <a:lstStyle/>
          <a:p>
            <a:pPr>
              <a:lnSpc>
                <a:spcPct val="150000"/>
              </a:lnSpc>
            </a:pPr>
            <a:r>
              <a:rPr lang="de-DE" sz="2000" b="1" dirty="0" smtClean="0"/>
              <a:t>Moderieren – Sitzungen leiten</a:t>
            </a:r>
          </a:p>
        </p:txBody>
      </p:sp>
      <p:sp>
        <p:nvSpPr>
          <p:cNvPr id="6" name="Textfeld 5"/>
          <p:cNvSpPr txBox="1"/>
          <p:nvPr/>
        </p:nvSpPr>
        <p:spPr>
          <a:xfrm>
            <a:off x="827584" y="1916832"/>
            <a:ext cx="7891584" cy="3600986"/>
          </a:xfrm>
          <a:prstGeom prst="rect">
            <a:avLst/>
          </a:prstGeom>
          <a:noFill/>
        </p:spPr>
        <p:txBody>
          <a:bodyPr wrap="none" rtlCol="0">
            <a:spAutoFit/>
          </a:bodyPr>
          <a:lstStyle/>
          <a:p>
            <a:pPr marL="285750" indent="-285750">
              <a:lnSpc>
                <a:spcPct val="150000"/>
              </a:lnSpc>
              <a:buFont typeface="Arial" panose="020B0604020202020204" pitchFamily="34" charset="0"/>
              <a:buChar char="•"/>
            </a:pPr>
            <a:r>
              <a:rPr lang="de-DE" sz="2000" dirty="0" smtClean="0"/>
              <a:t>Gute Vorbereitung (Raum vorbereiten, Medien bereitstellen…)</a:t>
            </a:r>
          </a:p>
          <a:p>
            <a:pPr marL="285750" indent="-285750">
              <a:lnSpc>
                <a:spcPct val="150000"/>
              </a:lnSpc>
              <a:buFont typeface="Arial" panose="020B0604020202020204" pitchFamily="34" charset="0"/>
              <a:buChar char="•"/>
            </a:pPr>
            <a:r>
              <a:rPr lang="de-DE" sz="2000" dirty="0" smtClean="0"/>
              <a:t>Visualisierung </a:t>
            </a:r>
            <a:r>
              <a:rPr lang="de-DE" sz="2000" dirty="0"/>
              <a:t>(</a:t>
            </a:r>
            <a:r>
              <a:rPr lang="de-DE" sz="2000" dirty="0" smtClean="0"/>
              <a:t>Tagesordnungspunkte an die Tafel/Pinnwand…) </a:t>
            </a:r>
            <a:endParaRPr lang="de-DE" sz="2000" dirty="0"/>
          </a:p>
          <a:p>
            <a:pPr marL="285750" indent="-285750">
              <a:lnSpc>
                <a:spcPct val="150000"/>
              </a:lnSpc>
              <a:buFont typeface="Arial" panose="020B0604020202020204" pitchFamily="34" charset="0"/>
              <a:buChar char="•"/>
            </a:pPr>
            <a:r>
              <a:rPr lang="de-DE" sz="2000" dirty="0" smtClean="0"/>
              <a:t>Positiver Start (Begrüßung…)</a:t>
            </a:r>
          </a:p>
          <a:p>
            <a:pPr marL="285750" indent="-285750">
              <a:lnSpc>
                <a:spcPct val="150000"/>
              </a:lnSpc>
              <a:buFont typeface="Arial" panose="020B0604020202020204" pitchFamily="34" charset="0"/>
              <a:buChar char="•"/>
            </a:pPr>
            <a:r>
              <a:rPr lang="de-DE" sz="2000" dirty="0" smtClean="0"/>
              <a:t>Neutralität wahren (als Moderator*in)</a:t>
            </a:r>
          </a:p>
          <a:p>
            <a:pPr marL="285750" indent="-285750">
              <a:lnSpc>
                <a:spcPct val="150000"/>
              </a:lnSpc>
              <a:buFont typeface="Arial" panose="020B0604020202020204" pitchFamily="34" charset="0"/>
              <a:buChar char="•"/>
            </a:pPr>
            <a:r>
              <a:rPr lang="de-DE" sz="2000" dirty="0" smtClean="0"/>
              <a:t>Fokussierung auf das Thema</a:t>
            </a:r>
          </a:p>
          <a:p>
            <a:pPr marL="285750" indent="-285750">
              <a:lnSpc>
                <a:spcPct val="150000"/>
              </a:lnSpc>
              <a:buFont typeface="Arial" panose="020B0604020202020204" pitchFamily="34" charset="0"/>
              <a:buChar char="•"/>
            </a:pPr>
            <a:r>
              <a:rPr lang="de-DE" sz="2000" dirty="0" smtClean="0"/>
              <a:t>Vereinbarungen schriftlich festhalten (Protokoll…)</a:t>
            </a:r>
          </a:p>
          <a:p>
            <a:pPr marL="285750" indent="-285750">
              <a:lnSpc>
                <a:spcPct val="150000"/>
              </a:lnSpc>
              <a:buFont typeface="Arial" panose="020B0604020202020204" pitchFamily="34" charset="0"/>
              <a:buChar char="•"/>
            </a:pPr>
            <a:r>
              <a:rPr lang="de-DE" sz="2000" dirty="0" smtClean="0"/>
              <a:t>Positiver Abschluss (Verabschiedung…)</a:t>
            </a:r>
            <a:endParaRPr lang="de-DE" dirty="0"/>
          </a:p>
          <a:p>
            <a:endParaRPr lang="de-DE" dirty="0"/>
          </a:p>
        </p:txBody>
      </p:sp>
      <p:sp>
        <p:nvSpPr>
          <p:cNvPr id="2" name="Foliennummernplatzhalter 1"/>
          <p:cNvSpPr>
            <a:spLocks noGrp="1"/>
          </p:cNvSpPr>
          <p:nvPr>
            <p:ph type="sldNum" sz="quarter" idx="12"/>
          </p:nvPr>
        </p:nvSpPr>
        <p:spPr/>
        <p:txBody>
          <a:bodyPr/>
          <a:lstStyle/>
          <a:p>
            <a:fld id="{12F77B21-E784-4EF7-B504-B2EB4CA74F6A}" type="slidenum">
              <a:rPr lang="de-DE" smtClean="0"/>
              <a:t>47</a:t>
            </a:fld>
            <a:endParaRPr lang="de-DE"/>
          </a:p>
        </p:txBody>
      </p:sp>
    </p:spTree>
    <p:extLst>
      <p:ext uri="{BB962C8B-B14F-4D97-AF65-F5344CB8AC3E}">
        <p14:creationId xmlns:p14="http://schemas.microsoft.com/office/powerpoint/2010/main" val="36020813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txBox="1">
            <a:spLocks noGrp="1"/>
          </p:cNvSpPr>
          <p:nvPr/>
        </p:nvSpPr>
        <p:spPr>
          <a:xfrm>
            <a:off x="3124200" y="6356350"/>
            <a:ext cx="2895600" cy="365125"/>
          </a:xfrm>
          <a:prstGeom prst="rect">
            <a:avLst/>
          </a:prstGeom>
          <a:noFill/>
        </p:spPr>
        <p:txBody>
          <a:bodyPr anchor="ctr"/>
          <a:lstStyle/>
          <a:p>
            <a:pPr algn="ctr">
              <a:defRPr/>
            </a:pPr>
            <a:endParaRPr lang="de-DE" sz="1200">
              <a:solidFill>
                <a:prstClr val="black">
                  <a:tint val="75000"/>
                </a:prstClr>
              </a:solidFill>
            </a:endParaRPr>
          </a:p>
        </p:txBody>
      </p:sp>
      <p:sp>
        <p:nvSpPr>
          <p:cNvPr id="3" name="Textfeld 2"/>
          <p:cNvSpPr txBox="1"/>
          <p:nvPr/>
        </p:nvSpPr>
        <p:spPr>
          <a:xfrm>
            <a:off x="467544" y="1052736"/>
            <a:ext cx="7200800" cy="496996"/>
          </a:xfrm>
          <a:prstGeom prst="rect">
            <a:avLst/>
          </a:prstGeom>
          <a:noFill/>
        </p:spPr>
        <p:txBody>
          <a:bodyPr wrap="square" rtlCol="0">
            <a:spAutoFit/>
          </a:bodyPr>
          <a:lstStyle/>
          <a:p>
            <a:pPr>
              <a:lnSpc>
                <a:spcPct val="150000"/>
              </a:lnSpc>
            </a:pPr>
            <a:r>
              <a:rPr lang="de-DE" sz="2000" b="1" dirty="0" smtClean="0"/>
              <a:t>Moderieren – Sitzungen leiten</a:t>
            </a:r>
          </a:p>
        </p:txBody>
      </p:sp>
      <p:sp>
        <p:nvSpPr>
          <p:cNvPr id="2" name="Foliennummernplatzhalter 1"/>
          <p:cNvSpPr>
            <a:spLocks noGrp="1"/>
          </p:cNvSpPr>
          <p:nvPr>
            <p:ph type="sldNum" sz="quarter" idx="12"/>
          </p:nvPr>
        </p:nvSpPr>
        <p:spPr/>
        <p:txBody>
          <a:bodyPr/>
          <a:lstStyle/>
          <a:p>
            <a:fld id="{12F77B21-E784-4EF7-B504-B2EB4CA74F6A}" type="slidenum">
              <a:rPr lang="de-DE" smtClean="0"/>
              <a:t>48</a:t>
            </a:fld>
            <a:endParaRPr lang="de-DE"/>
          </a:p>
        </p:txBody>
      </p:sp>
      <p:sp>
        <p:nvSpPr>
          <p:cNvPr id="6" name="Textfeld 5"/>
          <p:cNvSpPr txBox="1"/>
          <p:nvPr/>
        </p:nvSpPr>
        <p:spPr>
          <a:xfrm>
            <a:off x="3391001" y="2478504"/>
            <a:ext cx="5256584" cy="3231654"/>
          </a:xfrm>
          <a:prstGeom prst="rect">
            <a:avLst/>
          </a:prstGeom>
          <a:noFill/>
        </p:spPr>
        <p:txBody>
          <a:bodyPr wrap="square" rtlCol="0">
            <a:spAutoFit/>
          </a:bodyPr>
          <a:lstStyle/>
          <a:p>
            <a:pPr algn="ctr">
              <a:lnSpc>
                <a:spcPct val="150000"/>
              </a:lnSpc>
            </a:pPr>
            <a:r>
              <a:rPr lang="de-DE" sz="3200" dirty="0" smtClean="0"/>
              <a:t>Feedbackrunde</a:t>
            </a:r>
          </a:p>
          <a:p>
            <a:pPr algn="ctr">
              <a:lnSpc>
                <a:spcPct val="150000"/>
              </a:lnSpc>
            </a:pPr>
            <a:r>
              <a:rPr lang="de-DE" sz="2400" dirty="0" smtClean="0"/>
              <a:t>Blitzlicht (ein-Wort oder ein-Satz-Feedback), Zielscheibe, 5-Finger-Feedback…</a:t>
            </a:r>
            <a:endParaRPr lang="de-DE" sz="2400" dirty="0"/>
          </a:p>
          <a:p>
            <a:pPr algn="ctr">
              <a:lnSpc>
                <a:spcPct val="150000"/>
              </a:lnSpc>
            </a:pPr>
            <a:endParaRPr lang="de-DE" sz="3200" dirty="0"/>
          </a:p>
        </p:txBody>
      </p:sp>
      <p:sp>
        <p:nvSpPr>
          <p:cNvPr id="7" name="Textfeld 6"/>
          <p:cNvSpPr txBox="1"/>
          <p:nvPr/>
        </p:nvSpPr>
        <p:spPr>
          <a:xfrm>
            <a:off x="2443306" y="5805844"/>
            <a:ext cx="947695" cy="215444"/>
          </a:xfrm>
          <a:prstGeom prst="rect">
            <a:avLst/>
          </a:prstGeom>
          <a:noFill/>
        </p:spPr>
        <p:txBody>
          <a:bodyPr wrap="none" rtlCol="0">
            <a:spAutoFit/>
          </a:bodyPr>
          <a:lstStyle/>
          <a:p>
            <a:r>
              <a:rPr lang="de-DE" sz="800" dirty="0" smtClean="0"/>
              <a:t>Quelle: Pinterest</a:t>
            </a:r>
            <a:endParaRPr lang="de-DE" sz="800" dirty="0"/>
          </a:p>
        </p:txBody>
      </p:sp>
      <p:pic>
        <p:nvPicPr>
          <p:cNvPr id="8" name="Grafik 7"/>
          <p:cNvPicPr>
            <a:picLocks noChangeAspect="1"/>
          </p:cNvPicPr>
          <p:nvPr/>
        </p:nvPicPr>
        <p:blipFill>
          <a:blip r:embed="rId3"/>
          <a:stretch>
            <a:fillRect/>
          </a:stretch>
        </p:blipFill>
        <p:spPr>
          <a:xfrm>
            <a:off x="611560" y="1873493"/>
            <a:ext cx="2717200" cy="3836665"/>
          </a:xfrm>
          <a:prstGeom prst="rect">
            <a:avLst/>
          </a:prstGeom>
        </p:spPr>
      </p:pic>
    </p:spTree>
    <p:extLst>
      <p:ext uri="{BB962C8B-B14F-4D97-AF65-F5344CB8AC3E}">
        <p14:creationId xmlns:p14="http://schemas.microsoft.com/office/powerpoint/2010/main" val="3754290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txBox="1">
            <a:spLocks noGrp="1"/>
          </p:cNvSpPr>
          <p:nvPr/>
        </p:nvSpPr>
        <p:spPr>
          <a:xfrm>
            <a:off x="3124200" y="6356350"/>
            <a:ext cx="2895600" cy="365125"/>
          </a:xfrm>
          <a:prstGeom prst="rect">
            <a:avLst/>
          </a:prstGeom>
          <a:noFill/>
        </p:spPr>
        <p:txBody>
          <a:bodyPr anchor="ctr"/>
          <a:lstStyle/>
          <a:p>
            <a:pPr algn="ctr">
              <a:defRPr/>
            </a:pPr>
            <a:endParaRPr lang="de-DE" sz="1200" dirty="0">
              <a:solidFill>
                <a:prstClr val="black">
                  <a:tint val="75000"/>
                </a:prstClr>
              </a:solidFill>
            </a:endParaRPr>
          </a:p>
        </p:txBody>
      </p:sp>
      <p:sp>
        <p:nvSpPr>
          <p:cNvPr id="3" name="Textfeld 2"/>
          <p:cNvSpPr txBox="1"/>
          <p:nvPr/>
        </p:nvSpPr>
        <p:spPr>
          <a:xfrm>
            <a:off x="313847" y="1196752"/>
            <a:ext cx="4774897" cy="461665"/>
          </a:xfrm>
          <a:prstGeom prst="rect">
            <a:avLst/>
          </a:prstGeom>
          <a:noFill/>
        </p:spPr>
        <p:txBody>
          <a:bodyPr wrap="none" rtlCol="0">
            <a:spAutoFit/>
          </a:bodyPr>
          <a:lstStyle/>
          <a:p>
            <a:r>
              <a:rPr lang="de-DE" sz="2400" b="1" dirty="0" smtClean="0"/>
              <a:t>Welche Störungen kennen Sie?</a:t>
            </a:r>
            <a:endParaRPr lang="de-DE" sz="2400" b="1" dirty="0"/>
          </a:p>
        </p:txBody>
      </p:sp>
      <p:sp>
        <p:nvSpPr>
          <p:cNvPr id="2" name="Textfeld 1"/>
          <p:cNvSpPr txBox="1"/>
          <p:nvPr/>
        </p:nvSpPr>
        <p:spPr>
          <a:xfrm>
            <a:off x="793580" y="1833012"/>
            <a:ext cx="6300123" cy="4093428"/>
          </a:xfrm>
          <a:prstGeom prst="rect">
            <a:avLst/>
          </a:prstGeom>
          <a:noFill/>
        </p:spPr>
        <p:txBody>
          <a:bodyPr wrap="none" rtlCol="0">
            <a:spAutoFit/>
          </a:bodyPr>
          <a:lstStyle/>
          <a:p>
            <a:r>
              <a:rPr lang="de-DE" sz="2000" dirty="0" smtClean="0"/>
              <a:t>Teilnehmende</a:t>
            </a:r>
          </a:p>
          <a:p>
            <a:pPr marL="342900" indent="-342900">
              <a:buFont typeface="Arial" panose="020B0604020202020204" pitchFamily="34" charset="0"/>
              <a:buChar char="•"/>
            </a:pPr>
            <a:r>
              <a:rPr lang="de-DE" sz="2000" dirty="0" smtClean="0"/>
              <a:t>kommen zu spät,</a:t>
            </a:r>
          </a:p>
          <a:p>
            <a:pPr marL="342900" indent="-342900">
              <a:buFont typeface="Arial" panose="020B0604020202020204" pitchFamily="34" charset="0"/>
              <a:buChar char="•"/>
            </a:pPr>
            <a:r>
              <a:rPr lang="de-DE" sz="2000" dirty="0" smtClean="0"/>
              <a:t>reden durcheinander</a:t>
            </a:r>
            <a:r>
              <a:rPr lang="de-DE" sz="2000" dirty="0"/>
              <a:t>,</a:t>
            </a:r>
            <a:endParaRPr lang="de-DE" sz="2000" dirty="0" smtClean="0"/>
          </a:p>
          <a:p>
            <a:pPr marL="342900" indent="-342900">
              <a:buFont typeface="Arial" panose="020B0604020202020204" pitchFamily="34" charset="0"/>
              <a:buChar char="•"/>
            </a:pPr>
            <a:r>
              <a:rPr lang="de-DE" sz="2000" dirty="0" smtClean="0"/>
              <a:t>lassen </a:t>
            </a:r>
            <a:r>
              <a:rPr lang="de-DE" sz="2000" dirty="0"/>
              <a:t>andere nicht </a:t>
            </a:r>
            <a:r>
              <a:rPr lang="de-DE" sz="2000" dirty="0" smtClean="0"/>
              <a:t>ausreden</a:t>
            </a:r>
            <a:r>
              <a:rPr lang="de-DE" sz="2000" dirty="0"/>
              <a:t>,</a:t>
            </a:r>
            <a:endParaRPr lang="de-DE" sz="2000" dirty="0" smtClean="0"/>
          </a:p>
          <a:p>
            <a:pPr marL="342900" indent="-342900">
              <a:buFont typeface="Arial" panose="020B0604020202020204" pitchFamily="34" charset="0"/>
              <a:buChar char="•"/>
            </a:pPr>
            <a:r>
              <a:rPr lang="de-DE" sz="2000" dirty="0" smtClean="0"/>
              <a:t>halten </a:t>
            </a:r>
            <a:r>
              <a:rPr lang="de-DE" sz="2000" dirty="0"/>
              <a:t>Monologe / </a:t>
            </a:r>
            <a:r>
              <a:rPr lang="de-DE" sz="2000" dirty="0" smtClean="0"/>
              <a:t>Grundsatzreferate</a:t>
            </a:r>
            <a:r>
              <a:rPr lang="de-DE" sz="2000" dirty="0"/>
              <a:t>,</a:t>
            </a:r>
            <a:endParaRPr lang="de-DE" sz="2000" dirty="0" smtClean="0"/>
          </a:p>
          <a:p>
            <a:pPr marL="342900" indent="-342900">
              <a:buFont typeface="Arial" panose="020B0604020202020204" pitchFamily="34" charset="0"/>
              <a:buChar char="•"/>
            </a:pPr>
            <a:r>
              <a:rPr lang="de-DE" sz="2000" dirty="0" smtClean="0"/>
              <a:t>wiederholen </a:t>
            </a:r>
            <a:r>
              <a:rPr lang="de-DE" sz="2000" dirty="0"/>
              <a:t>die gleichen </a:t>
            </a:r>
            <a:r>
              <a:rPr lang="de-DE" sz="2000" dirty="0" smtClean="0"/>
              <a:t>Argumente</a:t>
            </a:r>
            <a:r>
              <a:rPr lang="de-DE" sz="2000" dirty="0"/>
              <a:t>,</a:t>
            </a:r>
            <a:endParaRPr lang="de-DE" sz="2000" dirty="0" smtClean="0"/>
          </a:p>
          <a:p>
            <a:pPr marL="342900" indent="-342900">
              <a:buFont typeface="Arial" panose="020B0604020202020204" pitchFamily="34" charset="0"/>
              <a:buChar char="•"/>
            </a:pPr>
            <a:r>
              <a:rPr lang="de-DE" sz="2000" dirty="0" smtClean="0"/>
              <a:t>äußern </a:t>
            </a:r>
            <a:r>
              <a:rPr lang="de-DE" sz="2000" dirty="0"/>
              <a:t>immer wieder Bedenken; sind sehr </a:t>
            </a:r>
            <a:r>
              <a:rPr lang="de-DE" sz="2000" dirty="0" smtClean="0"/>
              <a:t>kritisch</a:t>
            </a:r>
            <a:r>
              <a:rPr lang="de-DE" sz="2000" dirty="0"/>
              <a:t>,</a:t>
            </a:r>
            <a:endParaRPr lang="de-DE" sz="2000" dirty="0" smtClean="0"/>
          </a:p>
          <a:p>
            <a:pPr marL="342900" indent="-342900">
              <a:buFont typeface="Arial" panose="020B0604020202020204" pitchFamily="34" charset="0"/>
              <a:buChar char="•"/>
            </a:pPr>
            <a:r>
              <a:rPr lang="de-DE" sz="2000" dirty="0" smtClean="0"/>
              <a:t>drohen </a:t>
            </a:r>
            <a:r>
              <a:rPr lang="de-DE" sz="2000" dirty="0"/>
              <a:t>mit Ausstieg; verlassen die </a:t>
            </a:r>
            <a:r>
              <a:rPr lang="de-DE" sz="2000" dirty="0" smtClean="0"/>
              <a:t>Sitzung</a:t>
            </a:r>
            <a:r>
              <a:rPr lang="de-DE" sz="2000" dirty="0"/>
              <a:t>,</a:t>
            </a:r>
            <a:endParaRPr lang="de-DE" sz="2000" dirty="0" smtClean="0"/>
          </a:p>
          <a:p>
            <a:pPr marL="342900" indent="-342900">
              <a:buFont typeface="Arial" panose="020B0604020202020204" pitchFamily="34" charset="0"/>
              <a:buChar char="•"/>
            </a:pPr>
            <a:r>
              <a:rPr lang="de-DE" sz="2000" dirty="0" smtClean="0"/>
              <a:t>können </a:t>
            </a:r>
            <a:r>
              <a:rPr lang="de-DE" sz="2000" dirty="0"/>
              <a:t>sich nicht </a:t>
            </a:r>
            <a:r>
              <a:rPr lang="de-DE" sz="2000" dirty="0" smtClean="0"/>
              <a:t>einigen</a:t>
            </a:r>
            <a:r>
              <a:rPr lang="de-DE" sz="2000" dirty="0"/>
              <a:t>,</a:t>
            </a:r>
            <a:endParaRPr lang="de-DE" sz="2000" dirty="0" smtClean="0"/>
          </a:p>
          <a:p>
            <a:pPr marL="342900" indent="-342900">
              <a:buFont typeface="Arial" panose="020B0604020202020204" pitchFamily="34" charset="0"/>
              <a:buChar char="•"/>
            </a:pPr>
            <a:r>
              <a:rPr lang="de-DE" sz="2000" dirty="0" smtClean="0"/>
              <a:t>verhalten </a:t>
            </a:r>
            <a:r>
              <a:rPr lang="de-DE" sz="2000" dirty="0"/>
              <a:t>sich </a:t>
            </a:r>
            <a:r>
              <a:rPr lang="de-DE" sz="2000" dirty="0" smtClean="0"/>
              <a:t>passiv</a:t>
            </a:r>
            <a:r>
              <a:rPr lang="de-DE" sz="2000" dirty="0"/>
              <a:t>,</a:t>
            </a:r>
            <a:endParaRPr lang="de-DE" sz="2000" dirty="0" smtClean="0"/>
          </a:p>
          <a:p>
            <a:pPr marL="342900" indent="-342900">
              <a:buFont typeface="Arial" panose="020B0604020202020204" pitchFamily="34" charset="0"/>
              <a:buChar char="•"/>
            </a:pPr>
            <a:r>
              <a:rPr lang="de-DE" sz="2000" dirty="0" smtClean="0"/>
              <a:t>werden persönlich</a:t>
            </a:r>
            <a:r>
              <a:rPr lang="de-DE" sz="2000" dirty="0"/>
              <a:t>,</a:t>
            </a:r>
            <a:endParaRPr lang="de-DE" sz="2000" dirty="0" smtClean="0"/>
          </a:p>
          <a:p>
            <a:pPr marL="342900" indent="-342900">
              <a:buFont typeface="Arial" panose="020B0604020202020204" pitchFamily="34" charset="0"/>
              <a:buChar char="•"/>
            </a:pPr>
            <a:r>
              <a:rPr lang="de-DE" sz="2000" dirty="0" smtClean="0"/>
              <a:t>„sticheln</a:t>
            </a:r>
            <a:r>
              <a:rPr lang="de-DE" sz="2000" dirty="0"/>
              <a:t>“; es geht nicht mehr um die Sache.</a:t>
            </a:r>
          </a:p>
          <a:p>
            <a:endParaRPr lang="de-DE" sz="2000" dirty="0"/>
          </a:p>
        </p:txBody>
      </p:sp>
      <p:sp>
        <p:nvSpPr>
          <p:cNvPr id="4" name="Textfeld 3"/>
          <p:cNvSpPr txBox="1"/>
          <p:nvPr/>
        </p:nvSpPr>
        <p:spPr>
          <a:xfrm rot="1048406">
            <a:off x="5058020" y="2492559"/>
            <a:ext cx="3905749" cy="461665"/>
          </a:xfrm>
          <a:prstGeom prst="rect">
            <a:avLst/>
          </a:prstGeom>
          <a:noFill/>
        </p:spPr>
        <p:txBody>
          <a:bodyPr wrap="none" rtlCol="0">
            <a:spAutoFit/>
          </a:bodyPr>
          <a:lstStyle/>
          <a:p>
            <a:r>
              <a:rPr lang="de-DE" sz="2400" b="1" dirty="0" smtClean="0">
                <a:solidFill>
                  <a:srgbClr val="FF0000"/>
                </a:solidFill>
              </a:rPr>
              <a:t>Wie gehen Sie damit um?</a:t>
            </a:r>
            <a:endParaRPr lang="de-DE" sz="2400" dirty="0">
              <a:solidFill>
                <a:srgbClr val="FF0000"/>
              </a:solidFill>
            </a:endParaRPr>
          </a:p>
        </p:txBody>
      </p:sp>
      <p:sp>
        <p:nvSpPr>
          <p:cNvPr id="6" name="Foliennummernplatzhalter 5"/>
          <p:cNvSpPr>
            <a:spLocks noGrp="1"/>
          </p:cNvSpPr>
          <p:nvPr>
            <p:ph type="sldNum" sz="quarter" idx="12"/>
          </p:nvPr>
        </p:nvSpPr>
        <p:spPr/>
        <p:txBody>
          <a:bodyPr/>
          <a:lstStyle/>
          <a:p>
            <a:fld id="{12F77B21-E784-4EF7-B504-B2EB4CA74F6A}" type="slidenum">
              <a:rPr lang="de-DE" smtClean="0"/>
              <a:t>49</a:t>
            </a:fld>
            <a:endParaRPr lang="de-DE" dirty="0"/>
          </a:p>
        </p:txBody>
      </p:sp>
    </p:spTree>
    <p:extLst>
      <p:ext uri="{BB962C8B-B14F-4D97-AF65-F5344CB8AC3E}">
        <p14:creationId xmlns:p14="http://schemas.microsoft.com/office/powerpoint/2010/main" val="981773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txBox="1">
            <a:spLocks noGrp="1"/>
          </p:cNvSpPr>
          <p:nvPr/>
        </p:nvSpPr>
        <p:spPr>
          <a:xfrm>
            <a:off x="3124200" y="6356350"/>
            <a:ext cx="2895600" cy="365125"/>
          </a:xfrm>
          <a:prstGeom prst="rect">
            <a:avLst/>
          </a:prstGeom>
          <a:noFill/>
        </p:spPr>
        <p:txBody>
          <a:bodyPr anchor="ctr"/>
          <a:lstStyle/>
          <a:p>
            <a:pPr algn="ctr">
              <a:defRPr/>
            </a:pPr>
            <a:endParaRPr lang="de-DE" sz="1200">
              <a:solidFill>
                <a:prstClr val="black">
                  <a:tint val="75000"/>
                </a:prstClr>
              </a:solidFill>
            </a:endParaRPr>
          </a:p>
        </p:txBody>
      </p:sp>
      <p:sp>
        <p:nvSpPr>
          <p:cNvPr id="2" name="Textfeld 1"/>
          <p:cNvSpPr txBox="1"/>
          <p:nvPr/>
        </p:nvSpPr>
        <p:spPr>
          <a:xfrm>
            <a:off x="359532" y="1052736"/>
            <a:ext cx="8424936" cy="4247317"/>
          </a:xfrm>
          <a:prstGeom prst="rect">
            <a:avLst/>
          </a:prstGeom>
          <a:noFill/>
        </p:spPr>
        <p:txBody>
          <a:bodyPr wrap="square" rtlCol="0">
            <a:spAutoFit/>
          </a:bodyPr>
          <a:lstStyle/>
          <a:p>
            <a:pPr>
              <a:lnSpc>
                <a:spcPct val="150000"/>
              </a:lnSpc>
            </a:pPr>
            <a:r>
              <a:rPr lang="de-DE" sz="2000" b="1" dirty="0" smtClean="0"/>
              <a:t>Präambel</a:t>
            </a:r>
          </a:p>
          <a:p>
            <a:pPr>
              <a:lnSpc>
                <a:spcPct val="150000"/>
              </a:lnSpc>
            </a:pPr>
            <a:r>
              <a:rPr lang="de-DE" sz="2000" dirty="0" smtClean="0"/>
              <a:t>Eine </a:t>
            </a:r>
            <a:r>
              <a:rPr lang="de-DE" sz="2000" b="1" dirty="0"/>
              <a:t>gute partnerschaftliche Zusammenarbeit </a:t>
            </a:r>
            <a:r>
              <a:rPr lang="de-DE" sz="2000" dirty="0"/>
              <a:t>zwischen </a:t>
            </a:r>
            <a:r>
              <a:rPr lang="de-DE" sz="2000" dirty="0" smtClean="0"/>
              <a:t>Elternhaus und Schule </a:t>
            </a:r>
            <a:r>
              <a:rPr lang="de-DE" sz="2000" dirty="0"/>
              <a:t>ist eine wesentliche Voraussetzung für </a:t>
            </a:r>
            <a:r>
              <a:rPr lang="de-DE" sz="2000" dirty="0" smtClean="0"/>
              <a:t>erfolgreiches </a:t>
            </a:r>
            <a:r>
              <a:rPr lang="de-DE" sz="2000" dirty="0"/>
              <a:t>Lernen und eine gute schulische Entwicklung jedes Kindes. </a:t>
            </a:r>
            <a:endParaRPr lang="de-DE" sz="2000" dirty="0" smtClean="0"/>
          </a:p>
          <a:p>
            <a:pPr>
              <a:lnSpc>
                <a:spcPct val="150000"/>
              </a:lnSpc>
            </a:pPr>
            <a:r>
              <a:rPr lang="de-DE" sz="2000" dirty="0" smtClean="0"/>
              <a:t>Eltern, Erziehungsberechtigte </a:t>
            </a:r>
            <a:r>
              <a:rPr lang="de-DE" sz="2000" dirty="0"/>
              <a:t>und Lehrkräfte ergänzen idealerweise einander in dieser Partnerschaft, indem sie sich über gleiche Ziele und Methoden der Bildung und Erziehung verständigen. </a:t>
            </a:r>
            <a:endParaRPr lang="de-DE" sz="2000" dirty="0" smtClean="0"/>
          </a:p>
          <a:p>
            <a:pPr>
              <a:lnSpc>
                <a:spcPct val="150000"/>
              </a:lnSpc>
            </a:pPr>
            <a:r>
              <a:rPr lang="de-DE" sz="2000" dirty="0" smtClean="0"/>
              <a:t>Die </a:t>
            </a:r>
            <a:r>
              <a:rPr lang="de-DE" sz="2000" dirty="0"/>
              <a:t>Partizipation der Eltern in der Institution Schule ist rechtlich legitimiert durch die Landesverfassung und das Schulgesetz Nordrhein-Westfalen. </a:t>
            </a:r>
          </a:p>
        </p:txBody>
      </p:sp>
      <p:sp>
        <p:nvSpPr>
          <p:cNvPr id="3" name="Abgerundetes Rechteck 2"/>
          <p:cNvSpPr/>
          <p:nvPr/>
        </p:nvSpPr>
        <p:spPr>
          <a:xfrm>
            <a:off x="359532" y="2924944"/>
            <a:ext cx="8424936" cy="144016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Foliennummernplatzhalter 3"/>
          <p:cNvSpPr>
            <a:spLocks noGrp="1"/>
          </p:cNvSpPr>
          <p:nvPr>
            <p:ph type="sldNum" sz="quarter" idx="12"/>
          </p:nvPr>
        </p:nvSpPr>
        <p:spPr/>
        <p:txBody>
          <a:bodyPr/>
          <a:lstStyle/>
          <a:p>
            <a:fld id="{6D663DFF-A2E3-4A2E-86A5-6066A91FDB09}" type="slidenum">
              <a:rPr lang="de-DE" smtClean="0"/>
              <a:t>5</a:t>
            </a:fld>
            <a:endParaRPr lang="de-DE"/>
          </a:p>
        </p:txBody>
      </p:sp>
    </p:spTree>
    <p:extLst>
      <p:ext uri="{BB962C8B-B14F-4D97-AF65-F5344CB8AC3E}">
        <p14:creationId xmlns:p14="http://schemas.microsoft.com/office/powerpoint/2010/main" val="18061435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txBox="1">
            <a:spLocks noGrp="1"/>
          </p:cNvSpPr>
          <p:nvPr/>
        </p:nvSpPr>
        <p:spPr>
          <a:xfrm>
            <a:off x="3124200" y="6356350"/>
            <a:ext cx="2895600" cy="365125"/>
          </a:xfrm>
          <a:prstGeom prst="rect">
            <a:avLst/>
          </a:prstGeom>
          <a:noFill/>
        </p:spPr>
        <p:txBody>
          <a:bodyPr anchor="ctr"/>
          <a:lstStyle/>
          <a:p>
            <a:pPr algn="ctr">
              <a:defRPr/>
            </a:pPr>
            <a:endParaRPr lang="de-DE" sz="1200" dirty="0">
              <a:solidFill>
                <a:prstClr val="black">
                  <a:tint val="75000"/>
                </a:prstClr>
              </a:solidFill>
            </a:endParaRPr>
          </a:p>
        </p:txBody>
      </p:sp>
      <p:sp>
        <p:nvSpPr>
          <p:cNvPr id="3" name="Textfeld 2"/>
          <p:cNvSpPr txBox="1"/>
          <p:nvPr/>
        </p:nvSpPr>
        <p:spPr>
          <a:xfrm>
            <a:off x="683568" y="1426498"/>
            <a:ext cx="4968552" cy="553998"/>
          </a:xfrm>
          <a:prstGeom prst="rect">
            <a:avLst/>
          </a:prstGeom>
          <a:noFill/>
        </p:spPr>
        <p:txBody>
          <a:bodyPr wrap="square" rtlCol="0">
            <a:spAutoFit/>
          </a:bodyPr>
          <a:lstStyle/>
          <a:p>
            <a:pPr>
              <a:lnSpc>
                <a:spcPct val="150000"/>
              </a:lnSpc>
            </a:pPr>
            <a:r>
              <a:rPr lang="de-DE" sz="2000" b="1" dirty="0" smtClean="0"/>
              <a:t>Moderieren – Die Diskussionsrunde</a:t>
            </a:r>
          </a:p>
        </p:txBody>
      </p:sp>
      <p:sp>
        <p:nvSpPr>
          <p:cNvPr id="6" name="Textfeld 5"/>
          <p:cNvSpPr txBox="1"/>
          <p:nvPr/>
        </p:nvSpPr>
        <p:spPr>
          <a:xfrm>
            <a:off x="688296" y="2128824"/>
            <a:ext cx="7470315" cy="3416320"/>
          </a:xfrm>
          <a:prstGeom prst="rect">
            <a:avLst/>
          </a:prstGeom>
          <a:noFill/>
        </p:spPr>
        <p:txBody>
          <a:bodyPr wrap="none" rtlCol="0">
            <a:spAutoFit/>
          </a:bodyPr>
          <a:lstStyle/>
          <a:p>
            <a:pPr marL="285750" indent="-285750">
              <a:lnSpc>
                <a:spcPct val="150000"/>
              </a:lnSpc>
              <a:buFont typeface="Wingdings" panose="05000000000000000000" pitchFamily="2" charset="2"/>
              <a:buChar char="ü"/>
            </a:pPr>
            <a:r>
              <a:rPr lang="de-DE" sz="2000" dirty="0" smtClean="0"/>
              <a:t>Klare zeitliche Strukturierung (Zeit im Blick behalten…)</a:t>
            </a:r>
          </a:p>
          <a:p>
            <a:pPr marL="285750" indent="-285750">
              <a:lnSpc>
                <a:spcPct val="150000"/>
              </a:lnSpc>
              <a:buFont typeface="Wingdings" panose="05000000000000000000" pitchFamily="2" charset="2"/>
              <a:buChar char="ü"/>
            </a:pPr>
            <a:r>
              <a:rPr lang="de-DE" sz="2000" dirty="0" smtClean="0"/>
              <a:t>Einleitung mit offenen, aber konkreten Fragen</a:t>
            </a:r>
          </a:p>
          <a:p>
            <a:pPr marL="285750" indent="-285750">
              <a:lnSpc>
                <a:spcPct val="150000"/>
              </a:lnSpc>
              <a:buFont typeface="Wingdings" panose="05000000000000000000" pitchFamily="2" charset="2"/>
              <a:buChar char="ü"/>
            </a:pPr>
            <a:r>
              <a:rPr lang="de-DE" sz="2000" dirty="0" smtClean="0"/>
              <a:t>Fragen sammeln; dann beantworten</a:t>
            </a:r>
          </a:p>
          <a:p>
            <a:pPr marL="285750" indent="-285750">
              <a:lnSpc>
                <a:spcPct val="150000"/>
              </a:lnSpc>
              <a:buFont typeface="Wingdings" panose="05000000000000000000" pitchFamily="2" charset="2"/>
              <a:buChar char="ü"/>
            </a:pPr>
            <a:r>
              <a:rPr lang="de-DE" sz="2000" dirty="0" smtClean="0"/>
              <a:t>Trennen von Verständnisfragen und Diskussion</a:t>
            </a:r>
          </a:p>
          <a:p>
            <a:pPr marL="285750" indent="-285750">
              <a:lnSpc>
                <a:spcPct val="150000"/>
              </a:lnSpc>
              <a:buFont typeface="Wingdings" panose="05000000000000000000" pitchFamily="2" charset="2"/>
              <a:buChar char="ü"/>
            </a:pPr>
            <a:r>
              <a:rPr lang="de-DE" sz="2000" dirty="0" smtClean="0"/>
              <a:t>Zusammenfassen der wichtigsten Passagen und Argumente</a:t>
            </a:r>
          </a:p>
          <a:p>
            <a:pPr marL="285750" indent="-285750">
              <a:lnSpc>
                <a:spcPct val="150000"/>
              </a:lnSpc>
              <a:buFont typeface="Wingdings" panose="05000000000000000000" pitchFamily="2" charset="2"/>
              <a:buChar char="ü"/>
            </a:pPr>
            <a:r>
              <a:rPr lang="de-DE" sz="2000" dirty="0" smtClean="0"/>
              <a:t>Erklärungen zum weiteren Umgang und Vorgehen</a:t>
            </a:r>
          </a:p>
          <a:p>
            <a:endParaRPr lang="de-DE" dirty="0"/>
          </a:p>
          <a:p>
            <a:endParaRPr lang="de-DE" dirty="0"/>
          </a:p>
        </p:txBody>
      </p:sp>
      <p:sp>
        <p:nvSpPr>
          <p:cNvPr id="2" name="Foliennummernplatzhalter 1"/>
          <p:cNvSpPr>
            <a:spLocks noGrp="1"/>
          </p:cNvSpPr>
          <p:nvPr>
            <p:ph type="sldNum" sz="quarter" idx="12"/>
          </p:nvPr>
        </p:nvSpPr>
        <p:spPr/>
        <p:txBody>
          <a:bodyPr/>
          <a:lstStyle/>
          <a:p>
            <a:fld id="{12F77B21-E784-4EF7-B504-B2EB4CA74F6A}" type="slidenum">
              <a:rPr lang="de-DE" smtClean="0"/>
              <a:t>50</a:t>
            </a:fld>
            <a:endParaRPr lang="de-DE" dirty="0"/>
          </a:p>
        </p:txBody>
      </p:sp>
    </p:spTree>
    <p:extLst>
      <p:ext uri="{BB962C8B-B14F-4D97-AF65-F5344CB8AC3E}">
        <p14:creationId xmlns:p14="http://schemas.microsoft.com/office/powerpoint/2010/main" val="2171450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txBox="1">
            <a:spLocks noGrp="1"/>
          </p:cNvSpPr>
          <p:nvPr/>
        </p:nvSpPr>
        <p:spPr>
          <a:xfrm>
            <a:off x="3124200" y="6356350"/>
            <a:ext cx="2895600" cy="365125"/>
          </a:xfrm>
          <a:prstGeom prst="rect">
            <a:avLst/>
          </a:prstGeom>
          <a:noFill/>
        </p:spPr>
        <p:txBody>
          <a:bodyPr anchor="ctr"/>
          <a:lstStyle/>
          <a:p>
            <a:pPr algn="ctr">
              <a:defRPr/>
            </a:pPr>
            <a:endParaRPr lang="de-DE" sz="1200" dirty="0">
              <a:solidFill>
                <a:prstClr val="black">
                  <a:tint val="75000"/>
                </a:prstClr>
              </a:solidFill>
            </a:endParaRPr>
          </a:p>
        </p:txBody>
      </p:sp>
      <p:pic>
        <p:nvPicPr>
          <p:cNvPr id="2" name="Grafik 1"/>
          <p:cNvPicPr>
            <a:picLocks noChangeAspect="1"/>
          </p:cNvPicPr>
          <p:nvPr/>
        </p:nvPicPr>
        <p:blipFill>
          <a:blip r:embed="rId3"/>
          <a:stretch>
            <a:fillRect/>
          </a:stretch>
        </p:blipFill>
        <p:spPr>
          <a:xfrm>
            <a:off x="1547664" y="1268760"/>
            <a:ext cx="6480720" cy="4828102"/>
          </a:xfrm>
          <a:prstGeom prst="rect">
            <a:avLst/>
          </a:prstGeom>
        </p:spPr>
      </p:pic>
      <p:sp>
        <p:nvSpPr>
          <p:cNvPr id="3" name="Foliennummernplatzhalter 2"/>
          <p:cNvSpPr>
            <a:spLocks noGrp="1"/>
          </p:cNvSpPr>
          <p:nvPr>
            <p:ph type="sldNum" sz="quarter" idx="12"/>
          </p:nvPr>
        </p:nvSpPr>
        <p:spPr/>
        <p:txBody>
          <a:bodyPr/>
          <a:lstStyle/>
          <a:p>
            <a:fld id="{12F77B21-E784-4EF7-B504-B2EB4CA74F6A}" type="slidenum">
              <a:rPr lang="de-DE" smtClean="0"/>
              <a:t>51</a:t>
            </a:fld>
            <a:endParaRPr lang="de-DE" dirty="0"/>
          </a:p>
        </p:txBody>
      </p:sp>
    </p:spTree>
    <p:extLst>
      <p:ext uri="{BB962C8B-B14F-4D97-AF65-F5344CB8AC3E}">
        <p14:creationId xmlns:p14="http://schemas.microsoft.com/office/powerpoint/2010/main" val="1946912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txBox="1">
            <a:spLocks noGrp="1"/>
          </p:cNvSpPr>
          <p:nvPr/>
        </p:nvSpPr>
        <p:spPr>
          <a:xfrm>
            <a:off x="3124200" y="6356350"/>
            <a:ext cx="2895600" cy="365125"/>
          </a:xfrm>
          <a:prstGeom prst="rect">
            <a:avLst/>
          </a:prstGeom>
          <a:noFill/>
        </p:spPr>
        <p:txBody>
          <a:bodyPr anchor="ctr"/>
          <a:lstStyle/>
          <a:p>
            <a:pPr algn="ctr">
              <a:defRPr/>
            </a:pPr>
            <a:endParaRPr lang="de-DE" sz="1200">
              <a:solidFill>
                <a:prstClr val="black">
                  <a:tint val="75000"/>
                </a:prstClr>
              </a:solidFill>
            </a:endParaRPr>
          </a:p>
        </p:txBody>
      </p:sp>
      <p:sp>
        <p:nvSpPr>
          <p:cNvPr id="2" name="Foliennummernplatzhalter 1"/>
          <p:cNvSpPr>
            <a:spLocks noGrp="1"/>
          </p:cNvSpPr>
          <p:nvPr>
            <p:ph type="sldNum" sz="quarter" idx="12"/>
          </p:nvPr>
        </p:nvSpPr>
        <p:spPr/>
        <p:txBody>
          <a:bodyPr/>
          <a:lstStyle/>
          <a:p>
            <a:fld id="{6D663DFF-A2E3-4A2E-86A5-6066A91FDB09}" type="slidenum">
              <a:rPr lang="de-DE" smtClean="0"/>
              <a:t>52</a:t>
            </a:fld>
            <a:endParaRPr lang="de-DE"/>
          </a:p>
        </p:txBody>
      </p:sp>
      <p:sp>
        <p:nvSpPr>
          <p:cNvPr id="6" name="Rechteck 5"/>
          <p:cNvSpPr/>
          <p:nvPr/>
        </p:nvSpPr>
        <p:spPr>
          <a:xfrm>
            <a:off x="287524" y="1412776"/>
            <a:ext cx="8568952" cy="3908762"/>
          </a:xfrm>
          <a:prstGeom prst="rect">
            <a:avLst/>
          </a:prstGeom>
        </p:spPr>
        <p:txBody>
          <a:bodyPr wrap="square">
            <a:spAutoFit/>
          </a:bodyPr>
          <a:lstStyle/>
          <a:p>
            <a:pPr>
              <a:spcAft>
                <a:spcPts val="750"/>
              </a:spcAft>
            </a:pPr>
            <a:r>
              <a:rPr lang="de-DE" sz="2000" b="1" i="1" dirty="0">
                <a:solidFill>
                  <a:srgbClr val="333333"/>
                </a:solidFill>
                <a:latin typeface="Helvetica" panose="020B0604020202020204" pitchFamily="34" charset="0"/>
                <a:ea typeface="Times New Roman" panose="02020603050405020304" pitchFamily="18" charset="0"/>
              </a:rPr>
              <a:t>Literatur aus dem Bereich „Kommunikation“:</a:t>
            </a:r>
            <a:endParaRPr lang="de-DE" sz="2000" dirty="0">
              <a:latin typeface="Times New Roman" panose="02020603050405020304" pitchFamily="18" charset="0"/>
              <a:ea typeface="Times New Roman" panose="02020603050405020304" pitchFamily="18" charset="0"/>
            </a:endParaRPr>
          </a:p>
          <a:p>
            <a:pPr>
              <a:spcAft>
                <a:spcPts val="750"/>
              </a:spcAft>
            </a:pPr>
            <a:r>
              <a:rPr lang="de-DE" sz="1400" b="1" dirty="0">
                <a:solidFill>
                  <a:srgbClr val="333333"/>
                </a:solidFill>
                <a:latin typeface="Helvetica" panose="020B0604020202020204" pitchFamily="34" charset="0"/>
                <a:ea typeface="Times New Roman" panose="02020603050405020304" pitchFamily="18" charset="0"/>
              </a:rPr>
              <a:t> </a:t>
            </a:r>
            <a:endParaRPr lang="de-DE" sz="1400" dirty="0">
              <a:latin typeface="Times New Roman" panose="02020603050405020304" pitchFamily="18" charset="0"/>
              <a:ea typeface="Times New Roman" panose="02020603050405020304" pitchFamily="18" charset="0"/>
            </a:endParaRPr>
          </a:p>
          <a:p>
            <a:pPr>
              <a:spcAft>
                <a:spcPts val="750"/>
              </a:spcAft>
            </a:pPr>
            <a:r>
              <a:rPr lang="de-DE" sz="1400" b="1" dirty="0">
                <a:solidFill>
                  <a:srgbClr val="333333"/>
                </a:solidFill>
                <a:latin typeface="Helvetica" panose="020B0604020202020204" pitchFamily="34" charset="0"/>
                <a:ea typeface="Times New Roman" panose="02020603050405020304" pitchFamily="18" charset="0"/>
              </a:rPr>
              <a:t>Schwierige Gespräche führen</a:t>
            </a:r>
            <a:endParaRPr lang="de-DE" sz="1400" dirty="0">
              <a:latin typeface="Times New Roman" panose="02020603050405020304" pitchFamily="18" charset="0"/>
              <a:ea typeface="Times New Roman" panose="02020603050405020304" pitchFamily="18" charset="0"/>
            </a:endParaRPr>
          </a:p>
          <a:p>
            <a:pPr>
              <a:spcAft>
                <a:spcPts val="750"/>
              </a:spcAft>
            </a:pPr>
            <a:r>
              <a:rPr lang="de-DE" sz="1400" u="sng" dirty="0" err="1">
                <a:solidFill>
                  <a:srgbClr val="A81815"/>
                </a:solidFill>
                <a:latin typeface="Helvetica" panose="020B0604020202020204" pitchFamily="34" charset="0"/>
                <a:ea typeface="Times New Roman" panose="02020603050405020304" pitchFamily="18" charset="0"/>
                <a:hlinkClick r:id="rId3"/>
              </a:rPr>
              <a:t>Benien</a:t>
            </a:r>
            <a:r>
              <a:rPr lang="de-DE" sz="1400" u="sng" dirty="0">
                <a:solidFill>
                  <a:srgbClr val="A81815"/>
                </a:solidFill>
                <a:latin typeface="Helvetica" panose="020B0604020202020204" pitchFamily="34" charset="0"/>
                <a:ea typeface="Times New Roman" panose="02020603050405020304" pitchFamily="18" charset="0"/>
                <a:hlinkClick r:id="rId3"/>
              </a:rPr>
              <a:t>, Karl: Schwierige Gespräche führen. Modelle für Beratungs-, Kritik- und Konfliktgespräche. Reinbek bei Hamburg: Rowohlt Taschenbuch Verlag, 2003</a:t>
            </a:r>
            <a:endParaRPr lang="de-DE" sz="1400" dirty="0">
              <a:latin typeface="Times New Roman" panose="02020603050405020304" pitchFamily="18" charset="0"/>
              <a:ea typeface="Times New Roman" panose="02020603050405020304" pitchFamily="18" charset="0"/>
            </a:endParaRPr>
          </a:p>
          <a:p>
            <a:pPr>
              <a:spcAft>
                <a:spcPts val="750"/>
              </a:spcAft>
            </a:pPr>
            <a:r>
              <a:rPr lang="de-DE" sz="1400" dirty="0">
                <a:solidFill>
                  <a:srgbClr val="333333"/>
                </a:solidFill>
                <a:latin typeface="Helvetica" panose="020B0604020202020204" pitchFamily="34" charset="0"/>
                <a:ea typeface="Times New Roman" panose="02020603050405020304" pitchFamily="18" charset="0"/>
              </a:rPr>
              <a:t> </a:t>
            </a:r>
            <a:endParaRPr lang="de-DE" sz="1400" dirty="0">
              <a:latin typeface="Times New Roman" panose="02020603050405020304" pitchFamily="18" charset="0"/>
              <a:ea typeface="Times New Roman" panose="02020603050405020304" pitchFamily="18" charset="0"/>
            </a:endParaRPr>
          </a:p>
          <a:p>
            <a:pPr>
              <a:spcAft>
                <a:spcPts val="750"/>
              </a:spcAft>
            </a:pPr>
            <a:r>
              <a:rPr lang="de-DE" sz="1400" b="1" dirty="0">
                <a:solidFill>
                  <a:srgbClr val="333333"/>
                </a:solidFill>
                <a:latin typeface="Helvetica" panose="020B0604020202020204" pitchFamily="34" charset="0"/>
                <a:ea typeface="Times New Roman" panose="02020603050405020304" pitchFamily="18" charset="0"/>
              </a:rPr>
              <a:t>Miteinander reden. Störungen und Klärungen</a:t>
            </a:r>
            <a:endParaRPr lang="de-DE" sz="1400" dirty="0">
              <a:latin typeface="Times New Roman" panose="02020603050405020304" pitchFamily="18" charset="0"/>
              <a:ea typeface="Times New Roman" panose="02020603050405020304" pitchFamily="18" charset="0"/>
            </a:endParaRPr>
          </a:p>
          <a:p>
            <a:pPr>
              <a:spcAft>
                <a:spcPts val="750"/>
              </a:spcAft>
            </a:pPr>
            <a:r>
              <a:rPr lang="de-DE" sz="1400" u="sng" dirty="0">
                <a:solidFill>
                  <a:srgbClr val="A81815"/>
                </a:solidFill>
                <a:latin typeface="Helvetica" panose="020B0604020202020204" pitchFamily="34" charset="0"/>
                <a:ea typeface="Times New Roman" panose="02020603050405020304" pitchFamily="18" charset="0"/>
                <a:hlinkClick r:id="rId4"/>
              </a:rPr>
              <a:t>Schulz von Thun, Friedemann: Miteinander reden 1. Störungen und Klärungen. Allgemeine Psychologie der Kommunikation. Reinbek bei Hamburg: Rowohlt E-Book Verlag, 2013</a:t>
            </a:r>
            <a:endParaRPr lang="de-DE" sz="1400" dirty="0">
              <a:latin typeface="Times New Roman" panose="02020603050405020304" pitchFamily="18" charset="0"/>
              <a:ea typeface="Times New Roman" panose="02020603050405020304" pitchFamily="18" charset="0"/>
            </a:endParaRPr>
          </a:p>
          <a:p>
            <a:pPr>
              <a:spcAft>
                <a:spcPts val="750"/>
              </a:spcAft>
            </a:pPr>
            <a:r>
              <a:rPr lang="de-DE" sz="1400" dirty="0">
                <a:solidFill>
                  <a:srgbClr val="333333"/>
                </a:solidFill>
                <a:latin typeface="Helvetica" panose="020B0604020202020204" pitchFamily="34" charset="0"/>
                <a:ea typeface="Times New Roman" panose="02020603050405020304" pitchFamily="18" charset="0"/>
              </a:rPr>
              <a:t> </a:t>
            </a:r>
            <a:endParaRPr lang="de-DE" sz="1400" dirty="0">
              <a:latin typeface="Times New Roman" panose="02020603050405020304" pitchFamily="18" charset="0"/>
              <a:ea typeface="Times New Roman" panose="02020603050405020304" pitchFamily="18" charset="0"/>
            </a:endParaRPr>
          </a:p>
          <a:p>
            <a:pPr>
              <a:spcAft>
                <a:spcPts val="750"/>
              </a:spcAft>
            </a:pPr>
            <a:r>
              <a:rPr lang="de-DE" sz="1400" b="1" dirty="0">
                <a:solidFill>
                  <a:srgbClr val="333333"/>
                </a:solidFill>
                <a:latin typeface="Helvetica" panose="020B0604020202020204" pitchFamily="34" charset="0"/>
                <a:ea typeface="Times New Roman" panose="02020603050405020304" pitchFamily="18" charset="0"/>
              </a:rPr>
              <a:t>Menschliche Kommunikation</a:t>
            </a:r>
            <a:endParaRPr lang="de-DE" sz="1400" dirty="0">
              <a:latin typeface="Times New Roman" panose="02020603050405020304" pitchFamily="18" charset="0"/>
              <a:ea typeface="Times New Roman" panose="02020603050405020304" pitchFamily="18" charset="0"/>
            </a:endParaRPr>
          </a:p>
          <a:p>
            <a:r>
              <a:rPr lang="de-DE" sz="1400" u="sng" dirty="0">
                <a:solidFill>
                  <a:srgbClr val="A81815"/>
                </a:solidFill>
                <a:latin typeface="Helvetica" panose="020B0604020202020204" pitchFamily="34" charset="0"/>
                <a:ea typeface="Calibri" panose="020F0502020204030204" pitchFamily="34" charset="0"/>
                <a:cs typeface="Times New Roman" panose="02020603050405020304" pitchFamily="18" charset="0"/>
                <a:hlinkClick r:id="rId5"/>
              </a:rPr>
              <a:t>Watzlawick, Paul; </a:t>
            </a:r>
            <a:r>
              <a:rPr lang="de-DE" sz="1400" u="sng" dirty="0" err="1">
                <a:solidFill>
                  <a:srgbClr val="A81815"/>
                </a:solidFill>
                <a:latin typeface="Helvetica" panose="020B0604020202020204" pitchFamily="34" charset="0"/>
                <a:ea typeface="Calibri" panose="020F0502020204030204" pitchFamily="34" charset="0"/>
                <a:cs typeface="Times New Roman" panose="02020603050405020304" pitchFamily="18" charset="0"/>
                <a:hlinkClick r:id="rId5"/>
              </a:rPr>
              <a:t>Beavin</a:t>
            </a:r>
            <a:r>
              <a:rPr lang="de-DE" sz="1400" u="sng" dirty="0">
                <a:solidFill>
                  <a:srgbClr val="A81815"/>
                </a:solidFill>
                <a:latin typeface="Helvetica" panose="020B0604020202020204" pitchFamily="34" charset="0"/>
                <a:ea typeface="Calibri" panose="020F0502020204030204" pitchFamily="34" charset="0"/>
                <a:cs typeface="Times New Roman" panose="02020603050405020304" pitchFamily="18" charset="0"/>
                <a:hlinkClick r:id="rId5"/>
              </a:rPr>
              <a:t>, Janet H.; Jackson, Don D.: Menschliche Kommunikation. Formen, Störungen, Paradoxien. Bern: </a:t>
            </a:r>
            <a:r>
              <a:rPr lang="de-DE" sz="1400" u="sng" dirty="0" err="1">
                <a:solidFill>
                  <a:srgbClr val="A81815"/>
                </a:solidFill>
                <a:latin typeface="Helvetica" panose="020B0604020202020204" pitchFamily="34" charset="0"/>
                <a:ea typeface="Calibri" panose="020F0502020204030204" pitchFamily="34" charset="0"/>
                <a:cs typeface="Times New Roman" panose="02020603050405020304" pitchFamily="18" charset="0"/>
                <a:hlinkClick r:id="rId5"/>
              </a:rPr>
              <a:t>Hogrefe</a:t>
            </a:r>
            <a:r>
              <a:rPr lang="de-DE" sz="1400" u="sng" dirty="0">
                <a:solidFill>
                  <a:srgbClr val="A81815"/>
                </a:solidFill>
                <a:latin typeface="Helvetica" panose="020B0604020202020204" pitchFamily="34" charset="0"/>
                <a:ea typeface="Calibri" panose="020F0502020204030204" pitchFamily="34" charset="0"/>
                <a:cs typeface="Times New Roman" panose="02020603050405020304" pitchFamily="18" charset="0"/>
                <a:hlinkClick r:id="rId5"/>
              </a:rPr>
              <a:t> Verlag, 2017</a:t>
            </a:r>
            <a:endParaRPr lang="de-DE" sz="1400" dirty="0"/>
          </a:p>
        </p:txBody>
      </p:sp>
    </p:spTree>
    <p:extLst>
      <p:ext uri="{BB962C8B-B14F-4D97-AF65-F5344CB8AC3E}">
        <p14:creationId xmlns:p14="http://schemas.microsoft.com/office/powerpoint/2010/main" val="1719951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txBox="1">
            <a:spLocks noGrp="1"/>
          </p:cNvSpPr>
          <p:nvPr/>
        </p:nvSpPr>
        <p:spPr>
          <a:xfrm>
            <a:off x="3124200" y="6356350"/>
            <a:ext cx="2895600" cy="365125"/>
          </a:xfrm>
          <a:prstGeom prst="rect">
            <a:avLst/>
          </a:prstGeom>
          <a:noFill/>
        </p:spPr>
        <p:txBody>
          <a:bodyPr anchor="ctr"/>
          <a:lstStyle/>
          <a:p>
            <a:pPr algn="ctr">
              <a:defRPr/>
            </a:pPr>
            <a:endParaRPr lang="de-DE" sz="1200">
              <a:solidFill>
                <a:prstClr val="black">
                  <a:tint val="75000"/>
                </a:prstClr>
              </a:solidFill>
            </a:endParaRPr>
          </a:p>
        </p:txBody>
      </p:sp>
      <p:sp>
        <p:nvSpPr>
          <p:cNvPr id="4" name="Foliennummernplatzhalter 3"/>
          <p:cNvSpPr>
            <a:spLocks noGrp="1"/>
          </p:cNvSpPr>
          <p:nvPr>
            <p:ph type="sldNum" sz="quarter" idx="12"/>
          </p:nvPr>
        </p:nvSpPr>
        <p:spPr/>
        <p:txBody>
          <a:bodyPr/>
          <a:lstStyle/>
          <a:p>
            <a:fld id="{F682566F-4C68-4BD4-9D46-C488337FEB0D}" type="slidenum">
              <a:rPr lang="de-DE" smtClean="0"/>
              <a:t>53</a:t>
            </a:fld>
            <a:endParaRPr lang="de-DE"/>
          </a:p>
        </p:txBody>
      </p:sp>
      <p:sp>
        <p:nvSpPr>
          <p:cNvPr id="12"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1031" name="Grafik 2" descr="CC BY-SA 4.0">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4210670"/>
            <a:ext cx="838200" cy="29845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rot="10800000" flipV="1">
            <a:off x="557554" y="4365104"/>
            <a:ext cx="45720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000" b="0" i="0" u="none" strike="noStrike" cap="none" normalizeH="0" baseline="0" dirty="0" smtClean="0">
                <a:ln>
                  <a:noFill/>
                </a:ln>
                <a:solidFill>
                  <a:srgbClr val="212529"/>
                </a:solidFill>
                <a:effectLst/>
                <a:latin typeface="Calibri" panose="020F0502020204030204" pitchFamily="34" charset="0"/>
                <a:ea typeface="Calibri" panose="020F0502020204030204" pitchFamily="34" charset="0"/>
                <a:cs typeface="Times New Roman" panose="02020603050405020304" pitchFamily="18" charset="0"/>
              </a:rPr>
              <a:t/>
            </a:r>
            <a:br>
              <a:rPr kumimoji="0" lang="de-DE" altLang="de-DE" sz="1000" b="0" i="0" u="none" strike="noStrike" cap="none" normalizeH="0" baseline="0" dirty="0" smtClean="0">
                <a:ln>
                  <a:noFill/>
                </a:ln>
                <a:solidFill>
                  <a:srgbClr val="212529"/>
                </a:solidFill>
                <a:effectLst/>
                <a:latin typeface="Calibri" panose="020F0502020204030204" pitchFamily="34" charset="0"/>
                <a:ea typeface="Calibri" panose="020F0502020204030204" pitchFamily="34" charset="0"/>
                <a:cs typeface="Times New Roman" panose="02020603050405020304" pitchFamily="18" charset="0"/>
              </a:rPr>
            </a:br>
            <a:r>
              <a:rPr kumimoji="0" lang="de-DE" altLang="de-DE" sz="1000" b="0" i="0" u="none" strike="noStrike" cap="none" normalizeH="0" baseline="0" dirty="0" smtClean="0">
                <a:ln>
                  <a:noFill/>
                </a:ln>
                <a:solidFill>
                  <a:srgbClr val="212529"/>
                </a:solidFill>
                <a:effectLst/>
                <a:latin typeface="Calibri" panose="020F0502020204030204" pitchFamily="34" charset="0"/>
                <a:ea typeface="Calibri" panose="020F0502020204030204" pitchFamily="34" charset="0"/>
                <a:cs typeface="Times New Roman" panose="02020603050405020304" pitchFamily="18" charset="0"/>
              </a:rPr>
              <a:t>Weiternutzung als OER ausdrücklich erlaubt: Dieses Werk und dessen Inhalte sind - sofern nicht anders angegeben - lizenziert unter </a:t>
            </a:r>
            <a:r>
              <a:rPr kumimoji="0" lang="de-DE" altLang="de-DE" sz="1000" b="0" i="0" u="none" strike="noStrike" cap="none" normalizeH="0" baseline="0" dirty="0" smtClean="0">
                <a:ln>
                  <a:noFill/>
                </a:ln>
                <a:solidFill>
                  <a:srgbClr val="212529"/>
                </a:solidFill>
                <a:effectLst/>
                <a:latin typeface="Calibri" panose="020F0502020204030204" pitchFamily="34" charset="0"/>
                <a:ea typeface="Calibri" panose="020F0502020204030204" pitchFamily="34" charset="0"/>
                <a:cs typeface="Times New Roman" panose="02020603050405020304" pitchFamily="18" charset="0"/>
                <a:hlinkClick r:id="rId3"/>
              </a:rPr>
              <a:t>CC BY-SA 4.0</a:t>
            </a:r>
            <a:r>
              <a:rPr kumimoji="0" lang="de-DE" altLang="de-DE" sz="1000" b="0" i="0" u="none" strike="noStrike" cap="none" normalizeH="0" baseline="0" dirty="0" smtClean="0">
                <a:ln>
                  <a:noFill/>
                </a:ln>
                <a:solidFill>
                  <a:srgbClr val="212529"/>
                </a:solidFill>
                <a:effectLst/>
                <a:latin typeface="Calibri" panose="020F0502020204030204" pitchFamily="34" charset="0"/>
                <a:ea typeface="Calibri" panose="020F0502020204030204" pitchFamily="34" charset="0"/>
                <a:cs typeface="Times New Roman" panose="02020603050405020304" pitchFamily="18" charset="0"/>
              </a:rPr>
              <a:t>. Nennung gemäß </a:t>
            </a:r>
            <a:r>
              <a:rPr kumimoji="0" lang="de-DE" altLang="de-DE" sz="1000" b="0" i="0" u="none" strike="noStrike" cap="none" normalizeH="0" baseline="0" dirty="0" smtClean="0">
                <a:ln>
                  <a:noFill/>
                </a:ln>
                <a:solidFill>
                  <a:srgbClr val="212529"/>
                </a:solidFill>
                <a:effectLst/>
                <a:latin typeface="Calibri" panose="020F0502020204030204" pitchFamily="34" charset="0"/>
                <a:ea typeface="Calibri" panose="020F0502020204030204" pitchFamily="34" charset="0"/>
                <a:cs typeface="Times New Roman" panose="02020603050405020304" pitchFamily="18" charset="0"/>
                <a:hlinkClick r:id="rId5"/>
              </a:rPr>
              <a:t>TULLU-Regel</a:t>
            </a:r>
            <a:r>
              <a:rPr kumimoji="0" lang="de-DE" altLang="de-DE" sz="1000" b="0" i="0" u="none" strike="noStrike" cap="none" normalizeH="0" baseline="0" dirty="0" smtClean="0">
                <a:ln>
                  <a:noFill/>
                </a:ln>
                <a:solidFill>
                  <a:srgbClr val="212529"/>
                </a:solidFill>
                <a:effectLst/>
                <a:latin typeface="Calibri" panose="020F0502020204030204" pitchFamily="34" charset="0"/>
                <a:ea typeface="Calibri" panose="020F0502020204030204" pitchFamily="34" charset="0"/>
                <a:cs typeface="Times New Roman" panose="02020603050405020304" pitchFamily="18" charset="0"/>
              </a:rPr>
              <a:t> bitte wie folgt: </a:t>
            </a:r>
            <a:r>
              <a:rPr kumimoji="0" lang="de-DE" altLang="de-DE" sz="1000" b="0" i="1" u="none" strike="noStrike" cap="none" normalizeH="0" baseline="0" dirty="0" smtClean="0">
                <a:ln>
                  <a:noFill/>
                </a:ln>
                <a:solidFill>
                  <a:srgbClr val="212529"/>
                </a:solidFill>
                <a:effectLst/>
                <a:latin typeface="Calibri" panose="020F0502020204030204" pitchFamily="34" charset="0"/>
                <a:ea typeface="Calibri" panose="020F0502020204030204" pitchFamily="34" charset="0"/>
                <a:cs typeface="Times New Roman" panose="02020603050405020304" pitchFamily="18" charset="0"/>
              </a:rPr>
              <a:t>"</a:t>
            </a:r>
            <a:r>
              <a:rPr kumimoji="0" lang="de-DE" altLang="de-DE" sz="1000" b="0" i="1" u="none" strike="noStrike" cap="none" normalizeH="0" baseline="0" dirty="0" err="1" smtClean="0">
                <a:ln>
                  <a:noFill/>
                </a:ln>
                <a:solidFill>
                  <a:srgbClr val="212529"/>
                </a:solidFill>
                <a:effectLst/>
                <a:latin typeface="Calibri" panose="020F0502020204030204" pitchFamily="34" charset="0"/>
                <a:ea typeface="Calibri" panose="020F0502020204030204" pitchFamily="34" charset="0"/>
                <a:cs typeface="Times New Roman" panose="02020603050405020304" pitchFamily="18" charset="0"/>
              </a:rPr>
              <a:t>ElternMitWirkung</a:t>
            </a:r>
            <a:r>
              <a:rPr kumimoji="0" lang="de-DE" altLang="de-DE" sz="1000" b="0" i="1" u="none" strike="noStrike" cap="none" normalizeH="0" baseline="0" dirty="0" smtClean="0">
                <a:ln>
                  <a:noFill/>
                </a:ln>
                <a:solidFill>
                  <a:srgbClr val="212529"/>
                </a:solidFill>
                <a:effectLst/>
                <a:latin typeface="Calibri" panose="020F0502020204030204" pitchFamily="34" charset="0"/>
                <a:ea typeface="Calibri" panose="020F0502020204030204" pitchFamily="34" charset="0"/>
                <a:cs typeface="Times New Roman" panose="02020603050405020304" pitchFamily="18" charset="0"/>
              </a:rPr>
              <a:t> NRW" von </a:t>
            </a:r>
            <a:r>
              <a:rPr kumimoji="0" lang="de-DE" altLang="de-DE" sz="1000" b="0" i="1" u="none" strike="noStrike" cap="none" normalizeH="0" baseline="0" dirty="0" smtClean="0">
                <a:ln>
                  <a:noFill/>
                </a:ln>
                <a:solidFill>
                  <a:srgbClr val="212529"/>
                </a:solidFill>
                <a:effectLst/>
                <a:latin typeface="Calibri" panose="020F0502020204030204" pitchFamily="34" charset="0"/>
                <a:ea typeface="Calibri" panose="020F0502020204030204" pitchFamily="34" charset="0"/>
                <a:cs typeface="Times New Roman" panose="02020603050405020304" pitchFamily="18" charset="0"/>
                <a:hlinkClick r:id="rId6"/>
              </a:rPr>
              <a:t>QUA-LiS NRW, Supportstelle Weiterbildung</a:t>
            </a:r>
            <a:r>
              <a:rPr kumimoji="0" lang="de-DE" altLang="de-DE" sz="1000" b="0" i="1" u="none" strike="noStrike" cap="none" normalizeH="0" baseline="0" dirty="0" smtClean="0">
                <a:ln>
                  <a:noFill/>
                </a:ln>
                <a:solidFill>
                  <a:srgbClr val="212529"/>
                </a:solidFill>
                <a:effectLst/>
                <a:latin typeface="Calibri" panose="020F0502020204030204" pitchFamily="34" charset="0"/>
                <a:ea typeface="Calibri" panose="020F0502020204030204" pitchFamily="34" charset="0"/>
                <a:cs typeface="Times New Roman" panose="02020603050405020304" pitchFamily="18" charset="0"/>
              </a:rPr>
              <a:t>, Lizenz: </a:t>
            </a:r>
            <a:r>
              <a:rPr kumimoji="0" lang="de-DE" altLang="de-DE" sz="1000" b="0" i="1" u="none" strike="noStrike" cap="none" normalizeH="0" baseline="0" dirty="0" smtClean="0">
                <a:ln>
                  <a:noFill/>
                </a:ln>
                <a:solidFill>
                  <a:srgbClr val="212529"/>
                </a:solidFill>
                <a:effectLst/>
                <a:latin typeface="Calibri" panose="020F0502020204030204" pitchFamily="34" charset="0"/>
                <a:ea typeface="Calibri" panose="020F0502020204030204" pitchFamily="34" charset="0"/>
                <a:cs typeface="Times New Roman" panose="02020603050405020304" pitchFamily="18" charset="0"/>
                <a:hlinkClick r:id="rId3"/>
              </a:rPr>
              <a:t>CC BY-SA 4.0</a:t>
            </a:r>
            <a:r>
              <a:rPr kumimoji="0" lang="de-DE" altLang="de-DE" sz="1000" b="0" i="0" u="none" strike="noStrike" cap="none" normalizeH="0" baseline="0" dirty="0" smtClean="0">
                <a:ln>
                  <a:noFill/>
                </a:ln>
                <a:solidFill>
                  <a:srgbClr val="212529"/>
                </a:solidFill>
                <a:effectLst/>
                <a:latin typeface="Calibri" panose="020F0502020204030204" pitchFamily="34" charset="0"/>
                <a:ea typeface="Calibri" panose="020F0502020204030204" pitchFamily="34" charset="0"/>
                <a:cs typeface="Times New Roman" panose="02020603050405020304" pitchFamily="18" charset="0"/>
              </a:rPr>
              <a:t>. Von der Lizenz ausgenommen sind die Logos und Grafiken. </a:t>
            </a:r>
            <a:br>
              <a:rPr kumimoji="0" lang="de-DE" altLang="de-DE" sz="1000" b="0" i="0" u="none" strike="noStrike" cap="none" normalizeH="0" baseline="0" dirty="0" smtClean="0">
                <a:ln>
                  <a:noFill/>
                </a:ln>
                <a:solidFill>
                  <a:srgbClr val="212529"/>
                </a:solidFill>
                <a:effectLst/>
                <a:latin typeface="Calibri" panose="020F0502020204030204" pitchFamily="34" charset="0"/>
                <a:ea typeface="Calibri" panose="020F0502020204030204" pitchFamily="34" charset="0"/>
                <a:cs typeface="Times New Roman" panose="02020603050405020304" pitchFamily="18" charset="0"/>
              </a:rPr>
            </a:br>
            <a:r>
              <a:rPr kumimoji="0" lang="de-DE" altLang="de-DE" sz="1000" b="0" i="0" u="none" strike="noStrike" cap="none" normalizeH="0" baseline="0" dirty="0" smtClean="0">
                <a:ln>
                  <a:noFill/>
                </a:ln>
                <a:solidFill>
                  <a:srgbClr val="212529"/>
                </a:solidFill>
                <a:effectLst/>
                <a:latin typeface="Calibri" panose="020F0502020204030204" pitchFamily="34" charset="0"/>
                <a:ea typeface="Calibri" panose="020F0502020204030204" pitchFamily="34" charset="0"/>
                <a:cs typeface="Times New Roman" panose="02020603050405020304" pitchFamily="18" charset="0"/>
              </a:rPr>
              <a:t/>
            </a:r>
            <a:br>
              <a:rPr kumimoji="0" lang="de-DE" altLang="de-DE" sz="1000" b="0" i="0" u="none" strike="noStrike" cap="none" normalizeH="0" baseline="0" dirty="0" smtClean="0">
                <a:ln>
                  <a:noFill/>
                </a:ln>
                <a:solidFill>
                  <a:srgbClr val="212529"/>
                </a:solidFill>
                <a:effectLst/>
                <a:latin typeface="Calibri" panose="020F0502020204030204" pitchFamily="34" charset="0"/>
                <a:ea typeface="Calibri" panose="020F0502020204030204" pitchFamily="34" charset="0"/>
                <a:cs typeface="Times New Roman" panose="02020603050405020304" pitchFamily="18" charset="0"/>
              </a:rPr>
            </a:br>
            <a:r>
              <a:rPr kumimoji="0" lang="de-DE" altLang="de-DE" sz="1000" b="0" i="0" u="none" strike="noStrike" cap="none" normalizeH="0" baseline="0" dirty="0" smtClean="0">
                <a:ln>
                  <a:noFill/>
                </a:ln>
                <a:solidFill>
                  <a:srgbClr val="212529"/>
                </a:solidFill>
                <a:effectLst/>
                <a:latin typeface="Calibri" panose="020F0502020204030204" pitchFamily="34" charset="0"/>
                <a:ea typeface="Calibri" panose="020F0502020204030204" pitchFamily="34" charset="0"/>
                <a:cs typeface="Times New Roman" panose="02020603050405020304" pitchFamily="18" charset="0"/>
              </a:rPr>
              <a:t>Der Lizenzvertrag ist hier abrufbar: </a:t>
            </a:r>
            <a:r>
              <a:rPr kumimoji="0" lang="de-DE" altLang="de-DE" sz="1000" b="0" i="0" u="none" strike="noStrike" cap="none" normalizeH="0" baseline="0" dirty="0" smtClean="0">
                <a:ln>
                  <a:noFill/>
                </a:ln>
                <a:solidFill>
                  <a:srgbClr val="212529"/>
                </a:solidFill>
                <a:effectLst/>
                <a:latin typeface="Calibri" panose="020F0502020204030204" pitchFamily="34" charset="0"/>
                <a:ea typeface="Calibri" panose="020F0502020204030204" pitchFamily="34" charset="0"/>
                <a:cs typeface="Times New Roman" panose="02020603050405020304" pitchFamily="18" charset="0"/>
                <a:hlinkClick r:id="rId3"/>
              </a:rPr>
              <a:t>https://creativecommons.org/licenses/by-sa/4.0/deed.de</a:t>
            </a:r>
            <a:endParaRPr kumimoji="0" lang="de-DE" altLang="de-DE" sz="1800" b="0" i="0" u="none" strike="noStrike" cap="none" normalizeH="0" baseline="0" dirty="0" smtClean="0">
              <a:ln>
                <a:noFill/>
              </a:ln>
              <a:solidFill>
                <a:schemeClr val="tx1"/>
              </a:solidFill>
              <a:effectLst/>
              <a:latin typeface="Arial" panose="020B0604020202020204" pitchFamily="34" charset="0"/>
            </a:endParaRPr>
          </a:p>
        </p:txBody>
      </p:sp>
      <p:sp>
        <p:nvSpPr>
          <p:cNvPr id="14" name="Textfeld 13"/>
          <p:cNvSpPr txBox="1"/>
          <p:nvPr/>
        </p:nvSpPr>
        <p:spPr>
          <a:xfrm>
            <a:off x="683568" y="2483445"/>
            <a:ext cx="4053354" cy="923330"/>
          </a:xfrm>
          <a:prstGeom prst="rect">
            <a:avLst/>
          </a:prstGeom>
          <a:noFill/>
        </p:spPr>
        <p:txBody>
          <a:bodyPr wrap="none" rtlCol="0">
            <a:spAutoFit/>
          </a:bodyPr>
          <a:lstStyle/>
          <a:p>
            <a:r>
              <a:rPr lang="de-DE" dirty="0" smtClean="0">
                <a:hlinkClick r:id="rId7"/>
              </a:rPr>
              <a:t>QUA-LiS NRW</a:t>
            </a:r>
            <a:endParaRPr lang="de-DE" dirty="0" smtClean="0"/>
          </a:p>
          <a:p>
            <a:endParaRPr lang="de-DE" dirty="0"/>
          </a:p>
          <a:p>
            <a:r>
              <a:rPr lang="de-DE" dirty="0" smtClean="0">
                <a:hlinkClick r:id="rId6"/>
              </a:rPr>
              <a:t>QUA-LiS NRW - Erwachsenenbildung</a:t>
            </a:r>
            <a:endParaRPr lang="de-DE" dirty="0"/>
          </a:p>
        </p:txBody>
      </p:sp>
    </p:spTree>
    <p:extLst>
      <p:ext uri="{BB962C8B-B14F-4D97-AF65-F5344CB8AC3E}">
        <p14:creationId xmlns:p14="http://schemas.microsoft.com/office/powerpoint/2010/main" val="12580548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txBox="1">
            <a:spLocks noGrp="1"/>
          </p:cNvSpPr>
          <p:nvPr/>
        </p:nvSpPr>
        <p:spPr>
          <a:xfrm>
            <a:off x="3124200" y="6356350"/>
            <a:ext cx="2895600" cy="365125"/>
          </a:xfrm>
          <a:prstGeom prst="rect">
            <a:avLst/>
          </a:prstGeom>
          <a:noFill/>
        </p:spPr>
        <p:txBody>
          <a:bodyPr anchor="ctr"/>
          <a:lstStyle/>
          <a:p>
            <a:pPr algn="ctr">
              <a:defRPr/>
            </a:pPr>
            <a:endParaRPr lang="de-DE" sz="1200">
              <a:solidFill>
                <a:prstClr val="black">
                  <a:tint val="75000"/>
                </a:prstClr>
              </a:solidFill>
            </a:endParaRPr>
          </a:p>
        </p:txBody>
      </p:sp>
      <p:sp>
        <p:nvSpPr>
          <p:cNvPr id="4" name="Textfeld 3"/>
          <p:cNvSpPr txBox="1"/>
          <p:nvPr/>
        </p:nvSpPr>
        <p:spPr>
          <a:xfrm>
            <a:off x="610039" y="1340768"/>
            <a:ext cx="3703258" cy="523220"/>
          </a:xfrm>
          <a:prstGeom prst="rect">
            <a:avLst/>
          </a:prstGeom>
          <a:noFill/>
        </p:spPr>
        <p:txBody>
          <a:bodyPr wrap="none" rtlCol="0">
            <a:spAutoFit/>
          </a:bodyPr>
          <a:lstStyle/>
          <a:p>
            <a:r>
              <a:rPr lang="de-DE" sz="2800" dirty="0" smtClean="0"/>
              <a:t>…sich verständigen…</a:t>
            </a:r>
            <a:endParaRPr lang="de-DE" sz="2800" dirty="0"/>
          </a:p>
        </p:txBody>
      </p:sp>
      <p:sp>
        <p:nvSpPr>
          <p:cNvPr id="6" name="Textfeld 5"/>
          <p:cNvSpPr txBox="1"/>
          <p:nvPr/>
        </p:nvSpPr>
        <p:spPr>
          <a:xfrm>
            <a:off x="1475656" y="4895669"/>
            <a:ext cx="6525569" cy="523220"/>
          </a:xfrm>
          <a:prstGeom prst="rect">
            <a:avLst/>
          </a:prstGeom>
          <a:noFill/>
        </p:spPr>
        <p:txBody>
          <a:bodyPr wrap="none" rtlCol="0">
            <a:spAutoFit/>
          </a:bodyPr>
          <a:lstStyle/>
          <a:p>
            <a:r>
              <a:rPr lang="de-DE" sz="2800" dirty="0" smtClean="0"/>
              <a:t>Verständigung im Sinne einer Mitteilung</a:t>
            </a:r>
            <a:endParaRPr lang="de-DE" sz="2800" dirty="0"/>
          </a:p>
        </p:txBody>
      </p:sp>
      <p:sp>
        <p:nvSpPr>
          <p:cNvPr id="7" name="Textfeld 6"/>
          <p:cNvSpPr txBox="1"/>
          <p:nvPr/>
        </p:nvSpPr>
        <p:spPr>
          <a:xfrm>
            <a:off x="2461668" y="3432428"/>
            <a:ext cx="4955203" cy="923330"/>
          </a:xfrm>
          <a:prstGeom prst="rect">
            <a:avLst/>
          </a:prstGeom>
          <a:noFill/>
        </p:spPr>
        <p:txBody>
          <a:bodyPr wrap="none" rtlCol="0">
            <a:spAutoFit/>
          </a:bodyPr>
          <a:lstStyle/>
          <a:p>
            <a:r>
              <a:rPr lang="de-DE" sz="5400" dirty="0" smtClean="0"/>
              <a:t>Kommunikation</a:t>
            </a:r>
            <a:endParaRPr lang="de-DE" sz="5400" dirty="0"/>
          </a:p>
        </p:txBody>
      </p:sp>
      <p:sp>
        <p:nvSpPr>
          <p:cNvPr id="8" name="Textfeld 7"/>
          <p:cNvSpPr txBox="1"/>
          <p:nvPr/>
        </p:nvSpPr>
        <p:spPr>
          <a:xfrm>
            <a:off x="1475656" y="2449609"/>
            <a:ext cx="5085046" cy="523220"/>
          </a:xfrm>
          <a:prstGeom prst="rect">
            <a:avLst/>
          </a:prstGeom>
          <a:noFill/>
        </p:spPr>
        <p:txBody>
          <a:bodyPr wrap="none" rtlCol="0">
            <a:spAutoFit/>
          </a:bodyPr>
          <a:lstStyle/>
          <a:p>
            <a:r>
              <a:rPr lang="de-DE" sz="2800" dirty="0" smtClean="0"/>
              <a:t>… einander verstehen durch…</a:t>
            </a:r>
            <a:endParaRPr lang="de-DE" sz="2800" dirty="0"/>
          </a:p>
        </p:txBody>
      </p:sp>
      <p:sp>
        <p:nvSpPr>
          <p:cNvPr id="2" name="Foliennummernplatzhalter 1"/>
          <p:cNvSpPr>
            <a:spLocks noGrp="1"/>
          </p:cNvSpPr>
          <p:nvPr>
            <p:ph type="sldNum" sz="quarter" idx="12"/>
          </p:nvPr>
        </p:nvSpPr>
        <p:spPr/>
        <p:txBody>
          <a:bodyPr/>
          <a:lstStyle/>
          <a:p>
            <a:fld id="{6D663DFF-A2E3-4A2E-86A5-6066A91FDB09}" type="slidenum">
              <a:rPr lang="de-DE" smtClean="0"/>
              <a:t>6</a:t>
            </a:fld>
            <a:endParaRPr lang="de-DE"/>
          </a:p>
        </p:txBody>
      </p:sp>
    </p:spTree>
    <p:extLst>
      <p:ext uri="{BB962C8B-B14F-4D97-AF65-F5344CB8AC3E}">
        <p14:creationId xmlns:p14="http://schemas.microsoft.com/office/powerpoint/2010/main" val="2226385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txBox="1">
            <a:spLocks noGrp="1"/>
          </p:cNvSpPr>
          <p:nvPr/>
        </p:nvSpPr>
        <p:spPr>
          <a:xfrm>
            <a:off x="3124200" y="6356350"/>
            <a:ext cx="2895600" cy="365125"/>
          </a:xfrm>
          <a:prstGeom prst="rect">
            <a:avLst/>
          </a:prstGeom>
          <a:noFill/>
        </p:spPr>
        <p:txBody>
          <a:bodyPr anchor="ctr"/>
          <a:lstStyle/>
          <a:p>
            <a:pPr algn="ctr">
              <a:defRPr/>
            </a:pPr>
            <a:endParaRPr lang="de-DE" sz="1200">
              <a:solidFill>
                <a:prstClr val="black">
                  <a:tint val="75000"/>
                </a:prstClr>
              </a:solidFill>
            </a:endParaRPr>
          </a:p>
        </p:txBody>
      </p:sp>
      <p:sp>
        <p:nvSpPr>
          <p:cNvPr id="2" name="Wolke 1"/>
          <p:cNvSpPr/>
          <p:nvPr/>
        </p:nvSpPr>
        <p:spPr>
          <a:xfrm>
            <a:off x="1583668" y="1700808"/>
            <a:ext cx="5976664" cy="3528392"/>
          </a:xfrm>
          <a:prstGeom prst="cloud">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de-DE" sz="4400" dirty="0" smtClean="0">
                <a:solidFill>
                  <a:schemeClr val="bg1"/>
                </a:solidFill>
              </a:rPr>
              <a:t>Kommunikation</a:t>
            </a:r>
            <a:endParaRPr lang="de-DE" sz="4400" dirty="0">
              <a:solidFill>
                <a:schemeClr val="bg1"/>
              </a:solidFill>
            </a:endParaRPr>
          </a:p>
        </p:txBody>
      </p:sp>
      <p:sp>
        <p:nvSpPr>
          <p:cNvPr id="3" name="Foliennummernplatzhalter 2"/>
          <p:cNvSpPr>
            <a:spLocks noGrp="1"/>
          </p:cNvSpPr>
          <p:nvPr>
            <p:ph type="sldNum" sz="quarter" idx="12"/>
          </p:nvPr>
        </p:nvSpPr>
        <p:spPr/>
        <p:txBody>
          <a:bodyPr/>
          <a:lstStyle/>
          <a:p>
            <a:fld id="{6D663DFF-A2E3-4A2E-86A5-6066A91FDB09}" type="slidenum">
              <a:rPr lang="de-DE" smtClean="0"/>
              <a:t>7</a:t>
            </a:fld>
            <a:endParaRPr lang="de-DE"/>
          </a:p>
        </p:txBody>
      </p:sp>
    </p:spTree>
    <p:extLst>
      <p:ext uri="{BB962C8B-B14F-4D97-AF65-F5344CB8AC3E}">
        <p14:creationId xmlns:p14="http://schemas.microsoft.com/office/powerpoint/2010/main" val="37223983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txBox="1">
            <a:spLocks noGrp="1"/>
          </p:cNvSpPr>
          <p:nvPr/>
        </p:nvSpPr>
        <p:spPr>
          <a:xfrm>
            <a:off x="3124200" y="6356350"/>
            <a:ext cx="2895600" cy="365125"/>
          </a:xfrm>
          <a:prstGeom prst="rect">
            <a:avLst/>
          </a:prstGeom>
          <a:noFill/>
        </p:spPr>
        <p:txBody>
          <a:bodyPr anchor="ctr"/>
          <a:lstStyle/>
          <a:p>
            <a:pPr algn="ctr">
              <a:defRPr/>
            </a:pPr>
            <a:endParaRPr lang="de-DE" sz="1200">
              <a:solidFill>
                <a:prstClr val="black">
                  <a:tint val="75000"/>
                </a:prstClr>
              </a:solidFill>
            </a:endParaRPr>
          </a:p>
        </p:txBody>
      </p:sp>
      <p:sp>
        <p:nvSpPr>
          <p:cNvPr id="2" name="Rechteck 1"/>
          <p:cNvSpPr/>
          <p:nvPr/>
        </p:nvSpPr>
        <p:spPr>
          <a:xfrm>
            <a:off x="179512" y="980728"/>
            <a:ext cx="8748464" cy="5955476"/>
          </a:xfrm>
          <a:prstGeom prst="rect">
            <a:avLst/>
          </a:prstGeom>
        </p:spPr>
        <p:txBody>
          <a:bodyPr wrap="square">
            <a:spAutoFit/>
          </a:bodyPr>
          <a:lstStyle/>
          <a:p>
            <a:pPr>
              <a:lnSpc>
                <a:spcPct val="150000"/>
              </a:lnSpc>
            </a:pPr>
            <a:r>
              <a:rPr lang="de-DE" sz="2400" b="1" i="0" dirty="0" smtClean="0">
                <a:solidFill>
                  <a:srgbClr val="333333"/>
                </a:solidFill>
                <a:effectLst/>
                <a:latin typeface="HelveticaNeue"/>
              </a:rPr>
              <a:t>Die vier Seiten einer Nachricht (4-Ohren-Modell)</a:t>
            </a:r>
          </a:p>
          <a:p>
            <a:pPr>
              <a:lnSpc>
                <a:spcPct val="150000"/>
              </a:lnSpc>
            </a:pPr>
            <a:r>
              <a:rPr lang="de-DE" sz="2000" dirty="0">
                <a:solidFill>
                  <a:srgbClr val="333333"/>
                </a:solidFill>
                <a:latin typeface="HelveticaNeue"/>
              </a:rPr>
              <a:t>(</a:t>
            </a:r>
            <a:r>
              <a:rPr lang="de-DE" sz="2000" b="0" i="0" dirty="0" smtClean="0">
                <a:solidFill>
                  <a:srgbClr val="333333"/>
                </a:solidFill>
                <a:effectLst/>
                <a:latin typeface="HelveticaNeue"/>
              </a:rPr>
              <a:t>Kommunikationsquadrat n</a:t>
            </a:r>
            <a:r>
              <a:rPr lang="de-DE" sz="2000" dirty="0" smtClean="0">
                <a:solidFill>
                  <a:srgbClr val="333333"/>
                </a:solidFill>
                <a:latin typeface="HelveticaNeue"/>
              </a:rPr>
              <a:t>ach Friedemann Schulz von Thun)</a:t>
            </a:r>
          </a:p>
          <a:p>
            <a:pPr>
              <a:lnSpc>
                <a:spcPct val="150000"/>
              </a:lnSpc>
            </a:pPr>
            <a:endParaRPr lang="de-DE" sz="2000" dirty="0">
              <a:solidFill>
                <a:srgbClr val="333333"/>
              </a:solidFill>
              <a:latin typeface="HelveticaNeue"/>
            </a:endParaRPr>
          </a:p>
          <a:p>
            <a:pPr>
              <a:lnSpc>
                <a:spcPct val="150000"/>
              </a:lnSpc>
            </a:pPr>
            <a:endParaRPr lang="de-DE" sz="2000" dirty="0" smtClean="0">
              <a:solidFill>
                <a:srgbClr val="333333"/>
              </a:solidFill>
              <a:latin typeface="HelveticaNeue"/>
            </a:endParaRPr>
          </a:p>
          <a:p>
            <a:pPr>
              <a:lnSpc>
                <a:spcPct val="150000"/>
              </a:lnSpc>
            </a:pPr>
            <a:endParaRPr lang="de-DE" sz="2000" dirty="0" smtClean="0">
              <a:solidFill>
                <a:srgbClr val="333333"/>
              </a:solidFill>
              <a:latin typeface="HelveticaNeue"/>
            </a:endParaRPr>
          </a:p>
          <a:p>
            <a:pPr>
              <a:lnSpc>
                <a:spcPct val="150000"/>
              </a:lnSpc>
            </a:pPr>
            <a:endParaRPr lang="de-DE" sz="2000" dirty="0">
              <a:solidFill>
                <a:srgbClr val="333333"/>
              </a:solidFill>
              <a:latin typeface="HelveticaNeue"/>
            </a:endParaRPr>
          </a:p>
          <a:p>
            <a:pPr>
              <a:lnSpc>
                <a:spcPct val="150000"/>
              </a:lnSpc>
            </a:pPr>
            <a:r>
              <a:rPr lang="de-DE" sz="2000" dirty="0" smtClean="0">
                <a:solidFill>
                  <a:srgbClr val="333333"/>
                </a:solidFill>
                <a:latin typeface="HelveticaNeue"/>
              </a:rPr>
              <a:t>Jede Äußerung </a:t>
            </a:r>
            <a:r>
              <a:rPr lang="de-DE" sz="2000" dirty="0">
                <a:solidFill>
                  <a:srgbClr val="333333"/>
                </a:solidFill>
                <a:latin typeface="HelveticaNeue"/>
              </a:rPr>
              <a:t>enthält, ob </a:t>
            </a:r>
            <a:r>
              <a:rPr lang="de-DE" sz="2000" dirty="0" smtClean="0">
                <a:solidFill>
                  <a:srgbClr val="333333"/>
                </a:solidFill>
                <a:latin typeface="HelveticaNeue"/>
              </a:rPr>
              <a:t>man </a:t>
            </a:r>
            <a:r>
              <a:rPr lang="de-DE" sz="2000" dirty="0">
                <a:solidFill>
                  <a:srgbClr val="333333"/>
                </a:solidFill>
                <a:latin typeface="HelveticaNeue"/>
              </a:rPr>
              <a:t>will oder nicht, vier Botschaften gleichzeitig:</a:t>
            </a:r>
          </a:p>
          <a:p>
            <a:pPr marL="342900" indent="-342900">
              <a:lnSpc>
                <a:spcPct val="150000"/>
              </a:lnSpc>
              <a:buFont typeface="Arial" panose="020B0604020202020204" pitchFamily="34" charset="0"/>
              <a:buChar char="•"/>
            </a:pPr>
            <a:r>
              <a:rPr lang="de-DE" sz="2000" dirty="0">
                <a:solidFill>
                  <a:srgbClr val="3333CC"/>
                </a:solidFill>
                <a:latin typeface="HelveticaNeue"/>
              </a:rPr>
              <a:t>eine Sachinformation (worüber ich informiere)</a:t>
            </a:r>
            <a:r>
              <a:rPr lang="de-DE" sz="2000" dirty="0">
                <a:solidFill>
                  <a:srgbClr val="333333"/>
                </a:solidFill>
                <a:latin typeface="HelveticaNeue"/>
              </a:rPr>
              <a:t> </a:t>
            </a:r>
          </a:p>
          <a:p>
            <a:pPr marL="342900" indent="-342900">
              <a:lnSpc>
                <a:spcPct val="150000"/>
              </a:lnSpc>
              <a:buFont typeface="Arial" panose="020B0604020202020204" pitchFamily="34" charset="0"/>
              <a:buChar char="•"/>
            </a:pPr>
            <a:r>
              <a:rPr lang="de-DE" sz="2000" dirty="0">
                <a:solidFill>
                  <a:srgbClr val="00B050"/>
                </a:solidFill>
                <a:latin typeface="HelveticaNeue"/>
              </a:rPr>
              <a:t>eine Selbstkundgabe (was ich von mir zu erkennen gebe</a:t>
            </a:r>
            <a:r>
              <a:rPr lang="de-DE" sz="2000" dirty="0" smtClean="0">
                <a:solidFill>
                  <a:srgbClr val="00B050"/>
                </a:solidFill>
                <a:latin typeface="HelveticaNeue"/>
              </a:rPr>
              <a:t>)</a:t>
            </a:r>
            <a:endParaRPr lang="de-DE" sz="2000" dirty="0">
              <a:solidFill>
                <a:srgbClr val="333333"/>
              </a:solidFill>
              <a:latin typeface="HelveticaNeue"/>
            </a:endParaRPr>
          </a:p>
          <a:p>
            <a:pPr marL="342900" indent="-342900">
              <a:lnSpc>
                <a:spcPct val="150000"/>
              </a:lnSpc>
              <a:buFont typeface="Arial" panose="020B0604020202020204" pitchFamily="34" charset="0"/>
              <a:buChar char="•"/>
            </a:pPr>
            <a:r>
              <a:rPr lang="de-DE" sz="2000" dirty="0">
                <a:solidFill>
                  <a:srgbClr val="FFCC00"/>
                </a:solidFill>
                <a:latin typeface="HelveticaNeue"/>
              </a:rPr>
              <a:t>einen Beziehungshinweis (was ich von dir </a:t>
            </a:r>
            <a:r>
              <a:rPr lang="de-DE" sz="2000" dirty="0" smtClean="0">
                <a:solidFill>
                  <a:srgbClr val="FFCC00"/>
                </a:solidFill>
                <a:latin typeface="HelveticaNeue"/>
              </a:rPr>
              <a:t>halte und wie </a:t>
            </a:r>
            <a:r>
              <a:rPr lang="de-DE" sz="2000" dirty="0">
                <a:solidFill>
                  <a:srgbClr val="FFCC00"/>
                </a:solidFill>
                <a:latin typeface="HelveticaNeue"/>
              </a:rPr>
              <a:t>ich zu dir stehe) </a:t>
            </a:r>
          </a:p>
          <a:p>
            <a:pPr marL="342900" indent="-342900">
              <a:lnSpc>
                <a:spcPct val="150000"/>
              </a:lnSpc>
              <a:buFont typeface="Arial" panose="020B0604020202020204" pitchFamily="34" charset="0"/>
              <a:buChar char="•"/>
            </a:pPr>
            <a:r>
              <a:rPr lang="de-DE" sz="2000" dirty="0">
                <a:solidFill>
                  <a:srgbClr val="FF0000"/>
                </a:solidFill>
                <a:latin typeface="HelveticaNeue"/>
              </a:rPr>
              <a:t>einen Appell (was ich bei dir erreichen möchte</a:t>
            </a:r>
            <a:r>
              <a:rPr lang="de-DE" sz="2000" dirty="0" smtClean="0">
                <a:solidFill>
                  <a:srgbClr val="FF0000"/>
                </a:solidFill>
                <a:latin typeface="HelveticaNeue"/>
              </a:rPr>
              <a:t>)</a:t>
            </a:r>
            <a:endParaRPr lang="de-DE" sz="2000" dirty="0" smtClean="0">
              <a:solidFill>
                <a:srgbClr val="333333"/>
              </a:solidFill>
              <a:latin typeface="HelveticaNeue"/>
            </a:endParaRPr>
          </a:p>
          <a:p>
            <a:pPr>
              <a:lnSpc>
                <a:spcPct val="150000"/>
              </a:lnSpc>
            </a:pPr>
            <a:endParaRPr lang="de-DE" sz="2000" b="0" i="0" dirty="0">
              <a:solidFill>
                <a:srgbClr val="333333"/>
              </a:solidFill>
              <a:effectLst/>
              <a:latin typeface="HelveticaNeue"/>
            </a:endParaRPr>
          </a:p>
          <a:p>
            <a:pPr>
              <a:lnSpc>
                <a:spcPct val="150000"/>
              </a:lnSpc>
            </a:pPr>
            <a:r>
              <a:rPr lang="de-DE" sz="1000" dirty="0">
                <a:solidFill>
                  <a:srgbClr val="333333"/>
                </a:solidFill>
                <a:latin typeface="HelveticaNeue"/>
              </a:rPr>
              <a:t>(Quelle: https://</a:t>
            </a:r>
            <a:r>
              <a:rPr lang="de-DE" sz="1000" dirty="0" smtClean="0">
                <a:solidFill>
                  <a:srgbClr val="333333"/>
                </a:solidFill>
                <a:latin typeface="HelveticaNeue"/>
              </a:rPr>
              <a:t>www.schulz-von-thun.de/die-modelle/das-kommunikationsquadrat)</a:t>
            </a:r>
            <a:endParaRPr lang="de-DE" sz="1000" b="0" i="0" dirty="0">
              <a:solidFill>
                <a:srgbClr val="333333"/>
              </a:solidFill>
              <a:effectLst/>
              <a:latin typeface="HelveticaNeue"/>
            </a:endParaRPr>
          </a:p>
        </p:txBody>
      </p:sp>
      <p:pic>
        <p:nvPicPr>
          <p:cNvPr id="3" name="Grafik 2"/>
          <p:cNvPicPr>
            <a:picLocks noChangeAspect="1"/>
          </p:cNvPicPr>
          <p:nvPr/>
        </p:nvPicPr>
        <p:blipFill>
          <a:blip r:embed="rId3"/>
          <a:stretch>
            <a:fillRect/>
          </a:stretch>
        </p:blipFill>
        <p:spPr>
          <a:xfrm>
            <a:off x="1979712" y="2060848"/>
            <a:ext cx="4599979" cy="1701153"/>
          </a:xfrm>
          <a:prstGeom prst="rect">
            <a:avLst/>
          </a:prstGeom>
        </p:spPr>
      </p:pic>
      <p:sp>
        <p:nvSpPr>
          <p:cNvPr id="4" name="Foliennummernplatzhalter 3"/>
          <p:cNvSpPr>
            <a:spLocks noGrp="1"/>
          </p:cNvSpPr>
          <p:nvPr>
            <p:ph type="sldNum" sz="quarter" idx="12"/>
          </p:nvPr>
        </p:nvSpPr>
        <p:spPr/>
        <p:txBody>
          <a:bodyPr/>
          <a:lstStyle/>
          <a:p>
            <a:fld id="{6D663DFF-A2E3-4A2E-86A5-6066A91FDB09}" type="slidenum">
              <a:rPr lang="de-DE" smtClean="0"/>
              <a:t>8</a:t>
            </a:fld>
            <a:endParaRPr lang="de-DE"/>
          </a:p>
        </p:txBody>
      </p:sp>
    </p:spTree>
    <p:extLst>
      <p:ext uri="{BB962C8B-B14F-4D97-AF65-F5344CB8AC3E}">
        <p14:creationId xmlns:p14="http://schemas.microsoft.com/office/powerpoint/2010/main" val="525888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txBox="1">
            <a:spLocks noGrp="1"/>
          </p:cNvSpPr>
          <p:nvPr/>
        </p:nvSpPr>
        <p:spPr>
          <a:xfrm>
            <a:off x="3124200" y="6356350"/>
            <a:ext cx="2895600" cy="365125"/>
          </a:xfrm>
          <a:prstGeom prst="rect">
            <a:avLst/>
          </a:prstGeom>
          <a:noFill/>
        </p:spPr>
        <p:txBody>
          <a:bodyPr anchor="ctr"/>
          <a:lstStyle/>
          <a:p>
            <a:pPr algn="ctr">
              <a:defRPr/>
            </a:pPr>
            <a:endParaRPr lang="de-DE" sz="1200">
              <a:solidFill>
                <a:prstClr val="black">
                  <a:tint val="75000"/>
                </a:prstClr>
              </a:solidFill>
            </a:endParaRPr>
          </a:p>
        </p:txBody>
      </p:sp>
      <p:sp>
        <p:nvSpPr>
          <p:cNvPr id="2" name="Rechteck 1"/>
          <p:cNvSpPr/>
          <p:nvPr/>
        </p:nvSpPr>
        <p:spPr>
          <a:xfrm>
            <a:off x="179512" y="980728"/>
            <a:ext cx="8748464" cy="3877985"/>
          </a:xfrm>
          <a:prstGeom prst="rect">
            <a:avLst/>
          </a:prstGeom>
        </p:spPr>
        <p:txBody>
          <a:bodyPr wrap="square">
            <a:spAutoFit/>
          </a:bodyPr>
          <a:lstStyle/>
          <a:p>
            <a:pPr>
              <a:lnSpc>
                <a:spcPct val="150000"/>
              </a:lnSpc>
            </a:pPr>
            <a:r>
              <a:rPr lang="de-DE" sz="2400" b="1" i="0" dirty="0" smtClean="0">
                <a:solidFill>
                  <a:srgbClr val="333333"/>
                </a:solidFill>
                <a:effectLst/>
                <a:latin typeface="HelveticaNeue"/>
              </a:rPr>
              <a:t>Die vier Seiten einer Nachricht (4-Ohren-Modell)</a:t>
            </a:r>
          </a:p>
          <a:p>
            <a:pPr>
              <a:lnSpc>
                <a:spcPct val="150000"/>
              </a:lnSpc>
            </a:pPr>
            <a:r>
              <a:rPr lang="de-DE" sz="2000" dirty="0" smtClean="0">
                <a:solidFill>
                  <a:srgbClr val="333333"/>
                </a:solidFill>
                <a:latin typeface="HelveticaNeue"/>
              </a:rPr>
              <a:t>(</a:t>
            </a:r>
            <a:r>
              <a:rPr lang="de-DE" sz="2000" b="0" i="0" dirty="0" smtClean="0">
                <a:solidFill>
                  <a:srgbClr val="333333"/>
                </a:solidFill>
                <a:effectLst/>
                <a:latin typeface="HelveticaNeue"/>
              </a:rPr>
              <a:t>Beispiel</a:t>
            </a:r>
            <a:r>
              <a:rPr lang="de-DE" sz="2000" dirty="0" smtClean="0">
                <a:solidFill>
                  <a:srgbClr val="333333"/>
                </a:solidFill>
                <a:latin typeface="HelveticaNeue"/>
              </a:rPr>
              <a:t>)</a:t>
            </a:r>
          </a:p>
          <a:p>
            <a:pPr>
              <a:lnSpc>
                <a:spcPct val="150000"/>
              </a:lnSpc>
            </a:pPr>
            <a:endParaRPr lang="de-DE" sz="2000" dirty="0">
              <a:solidFill>
                <a:srgbClr val="333333"/>
              </a:solidFill>
              <a:latin typeface="HelveticaNeue"/>
            </a:endParaRPr>
          </a:p>
          <a:p>
            <a:pPr>
              <a:lnSpc>
                <a:spcPct val="150000"/>
              </a:lnSpc>
            </a:pPr>
            <a:r>
              <a:rPr lang="de-DE" sz="2000" dirty="0">
                <a:solidFill>
                  <a:srgbClr val="333333"/>
                </a:solidFill>
                <a:latin typeface="HelveticaNeue"/>
              </a:rPr>
              <a:t>Eine Frau fährt mit dem Auto, ein Mann sitzt als Beifahrer daneben. Die beiden stehen an der roten Ampel und warten. Die Ampel wird grün und der Mann sagt </a:t>
            </a:r>
            <a:r>
              <a:rPr lang="de-DE" sz="2000" b="1" dirty="0">
                <a:solidFill>
                  <a:srgbClr val="333333"/>
                </a:solidFill>
                <a:latin typeface="HelveticaNeue"/>
              </a:rPr>
              <a:t>„Es ist grün“. </a:t>
            </a:r>
          </a:p>
          <a:p>
            <a:pPr>
              <a:lnSpc>
                <a:spcPct val="150000"/>
              </a:lnSpc>
            </a:pPr>
            <a:r>
              <a:rPr lang="de-DE" sz="2000" dirty="0">
                <a:solidFill>
                  <a:srgbClr val="333333"/>
                </a:solidFill>
                <a:latin typeface="HelveticaNeue"/>
              </a:rPr>
              <a:t>Der Mann ist also der Sender, die Frau </a:t>
            </a:r>
            <a:r>
              <a:rPr lang="de-DE" sz="2000" dirty="0" smtClean="0">
                <a:solidFill>
                  <a:srgbClr val="333333"/>
                </a:solidFill>
                <a:latin typeface="HelveticaNeue"/>
              </a:rPr>
              <a:t>die Empfängerin </a:t>
            </a:r>
            <a:r>
              <a:rPr lang="de-DE" sz="2000" dirty="0">
                <a:solidFill>
                  <a:srgbClr val="333333"/>
                </a:solidFill>
                <a:latin typeface="HelveticaNeue"/>
              </a:rPr>
              <a:t>der Nachricht.</a:t>
            </a:r>
          </a:p>
          <a:p>
            <a:pPr>
              <a:lnSpc>
                <a:spcPct val="150000"/>
              </a:lnSpc>
            </a:pPr>
            <a:endParaRPr lang="de-DE" sz="2000" b="0" i="0" dirty="0">
              <a:solidFill>
                <a:srgbClr val="333333"/>
              </a:solidFill>
              <a:effectLst/>
              <a:latin typeface="HelveticaNeue"/>
            </a:endParaRPr>
          </a:p>
        </p:txBody>
      </p:sp>
      <p:pic>
        <p:nvPicPr>
          <p:cNvPr id="3" name="Grafik 2"/>
          <p:cNvPicPr>
            <a:picLocks noChangeAspect="1"/>
          </p:cNvPicPr>
          <p:nvPr/>
        </p:nvPicPr>
        <p:blipFill>
          <a:blip r:embed="rId3"/>
          <a:stretch>
            <a:fillRect/>
          </a:stretch>
        </p:blipFill>
        <p:spPr>
          <a:xfrm>
            <a:off x="6019800" y="1556792"/>
            <a:ext cx="2583755" cy="955518"/>
          </a:xfrm>
          <a:prstGeom prst="rect">
            <a:avLst/>
          </a:prstGeom>
        </p:spPr>
      </p:pic>
      <p:sp>
        <p:nvSpPr>
          <p:cNvPr id="4" name="Foliennummernplatzhalter 3"/>
          <p:cNvSpPr>
            <a:spLocks noGrp="1"/>
          </p:cNvSpPr>
          <p:nvPr>
            <p:ph type="sldNum" sz="quarter" idx="12"/>
          </p:nvPr>
        </p:nvSpPr>
        <p:spPr/>
        <p:txBody>
          <a:bodyPr/>
          <a:lstStyle/>
          <a:p>
            <a:fld id="{6D663DFF-A2E3-4A2E-86A5-6066A91FDB09}" type="slidenum">
              <a:rPr lang="de-DE" smtClean="0"/>
              <a:t>9</a:t>
            </a:fld>
            <a:endParaRPr lang="de-DE"/>
          </a:p>
        </p:txBody>
      </p:sp>
    </p:spTree>
    <p:extLst>
      <p:ext uri="{BB962C8B-B14F-4D97-AF65-F5344CB8AC3E}">
        <p14:creationId xmlns:p14="http://schemas.microsoft.com/office/powerpoint/2010/main" val="21907722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5391</Words>
  <Application>Microsoft Office PowerPoint</Application>
  <PresentationFormat>Bildschirmpräsentation (4:3)</PresentationFormat>
  <Paragraphs>540</Paragraphs>
  <Slides>53</Slides>
  <Notes>53</Notes>
  <HiddenSlides>1</HiddenSlides>
  <MMClips>0</MMClips>
  <ScaleCrop>false</ScaleCrop>
  <HeadingPairs>
    <vt:vector size="6" baseType="variant">
      <vt:variant>
        <vt:lpstr>Verwendete Schriftarten</vt:lpstr>
      </vt:variant>
      <vt:variant>
        <vt:i4>10</vt:i4>
      </vt:variant>
      <vt:variant>
        <vt:lpstr>Design</vt:lpstr>
      </vt:variant>
      <vt:variant>
        <vt:i4>1</vt:i4>
      </vt:variant>
      <vt:variant>
        <vt:lpstr>Folientitel</vt:lpstr>
      </vt:variant>
      <vt:variant>
        <vt:i4>53</vt:i4>
      </vt:variant>
    </vt:vector>
  </HeadingPairs>
  <TitlesOfParts>
    <vt:vector size="64" baseType="lpstr">
      <vt:lpstr>Arial</vt:lpstr>
      <vt:lpstr>Calibri</vt:lpstr>
      <vt:lpstr>Calibri Light</vt:lpstr>
      <vt:lpstr>Courier New</vt:lpstr>
      <vt:lpstr>DejaVu Sans</vt:lpstr>
      <vt:lpstr>Helvetica</vt:lpstr>
      <vt:lpstr>HelveticaNeue</vt:lpstr>
      <vt:lpstr>Times New Roman</vt:lpstr>
      <vt:lpstr>Verdana</vt:lpstr>
      <vt:lpstr>Wingdings</vt:lpstr>
      <vt:lpstr>Benutzerdefiniertes 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MSW NRW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MSW</dc:creator>
  <cp:lastModifiedBy>Schroeder, Dorit</cp:lastModifiedBy>
  <cp:revision>1292</cp:revision>
  <cp:lastPrinted>2021-05-17T09:08:18Z</cp:lastPrinted>
  <dcterms:created xsi:type="dcterms:W3CDTF">2013-12-02T12:05:58Z</dcterms:created>
  <dcterms:modified xsi:type="dcterms:W3CDTF">2024-05-03T13:29:27Z</dcterms:modified>
</cp:coreProperties>
</file>